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65" r:id="rId3"/>
    <p:sldId id="258" r:id="rId4"/>
    <p:sldId id="267" r:id="rId5"/>
    <p:sldId id="259" r:id="rId6"/>
    <p:sldId id="256" r:id="rId7"/>
    <p:sldId id="268" r:id="rId8"/>
    <p:sldId id="269" r:id="rId9"/>
    <p:sldId id="257" r:id="rId10"/>
    <p:sldId id="266" r:id="rId11"/>
    <p:sldId id="274" r:id="rId12"/>
    <p:sldId id="271" r:id="rId13"/>
    <p:sldId id="262" r:id="rId14"/>
    <p:sldId id="263" r:id="rId15"/>
    <p:sldId id="275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1794BA-9684-4DDC-B4D9-0DC4DF3E7061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1ACB2-1642-46E9-A54B-83B9113A318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4502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41ACB2-1642-46E9-A54B-83B9113A3181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9580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E6DA6B-63B5-ADBB-4BCF-0DE1A0096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81C32F-96CC-BD41-40FD-46BB50D69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EDE4B6-618B-5048-497C-5F20EB9A0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0D827-CCB5-C339-9E01-B30B7351E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1327F0-0EA9-DA4D-899C-519C37AE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285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7B17A-255A-F5D4-D8E6-E4B40B19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2B9327-EE6F-DEBC-5602-8A4116DEE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D45D6C-B8E9-ECC9-37F7-B0CB2E043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AFAEB6-AE26-9812-47DE-E28F83FC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F7919E-9E7F-CD66-D6AE-EDB98A8A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35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6D5505-BB2A-55EC-0E61-7924EAD9C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902F37C-3EE7-8B58-DEA6-27999811B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7AFB63-DFBC-51C3-B3B2-439D5E7E5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86B352-A5AF-B16F-23B5-7A6D764C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99CBC5-5E4B-AA3A-4DE8-8219D6B7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2446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BD1BCE-56FD-5588-72CF-83D94052F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C6F15C-A22B-E07E-21FD-72719FED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6F25F2-EC8C-75AD-FA40-A1DC32ADB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472B98-DC1E-3433-8E4D-4550CD59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F39758-5078-51A0-2A17-9C04B09B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0293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C755-E334-EA9A-810C-2843A1EF0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D55878-9F64-2990-D723-CCC5CF7C5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27C58C-04B2-8C75-298F-3BB13233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9CD241-B91A-D23C-AFD8-0870A747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71DF0E-C385-D36B-D521-9A72CAC2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1629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A36BD-B08A-44EC-C1E5-ABDA6A702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257148-2C92-DC95-505C-262643ED13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05AE71C-663C-6463-6A14-5CD6943B9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CC7BD3-AED8-DFB4-A772-A77C2A795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D446C4-4A72-BAFC-3FD5-B878087E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2CC03-0672-AA7F-452F-459C3BA4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150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6CE77-90BD-D9FD-8D32-FC8689DD0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884F46-8861-A96E-1F37-CEA75E06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613E116-F483-BB8B-EDA1-AC5474FAE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FEE932-141A-1674-3B9C-B8B2FA998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1082FC3-B524-307D-5076-9CA00A12C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EBC3C9A-FC96-4CF7-EC6D-0119D6071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1365D94-9A13-E257-70B0-963EE4692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89A3D5F-D36D-A094-0D9D-11EB26FC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143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B95C3-F2B1-9E90-7646-879D368A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D3A036A-1FF6-E487-0C0D-01AB8892F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C319C2E-B1BA-B182-EB24-DA2FDBD93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A3B9C3-E360-5B2A-01C0-B928D219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4350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784B3D-2B65-6926-68A6-400F05142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E677D7A-7602-5AAE-CAB8-39A5DFB3A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2B002A-539D-D6E5-BE90-161AA5192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359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A932FA-9438-D622-40B8-8BA1C050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D15F41-D847-64F4-7476-15268398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193690-26F5-1226-8BDF-1209B398B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11D707-BEC5-943A-304D-A5B6DDED1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966016-7A34-2E3A-8560-1682F3A3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6076E2B-CC66-EE29-E07B-2040633B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026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A3045-19B3-F8F0-A626-56FEFB105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163751F-788B-3D1A-4385-50F4F8677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CFA16C-A076-7A69-B492-2E4A1F047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DF19A1-F111-490D-0AE1-FA7C40FD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1AD5FD-1422-0001-5D4C-EA3C6DCA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72C3D9-6D8A-C9EB-9A82-DBB5ACB9A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872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D5FC77B-465D-75D2-E009-81166B40A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5605552-0E84-7DB6-1CC1-4EDC48BE2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B0F411-B766-DF60-F40F-511E3855A8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251206-6850-48B3-B40A-05E0C39A86CD}" type="datetimeFigureOut">
              <a:rPr lang="es-MX" smtClean="0"/>
              <a:t>16/10/2024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2B8D4-958F-A70D-5409-131073BA8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F0F9C7-C8C1-A8F3-AFD5-C7E527A53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B16FE7-CB05-40D5-932A-C15B8FB2F5E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81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5.wdp"/><Relationship Id="rId7" Type="http://schemas.microsoft.com/office/2007/relationships/hdphoto" Target="../media/hdphoto8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microsoft.com/office/2007/relationships/hdphoto" Target="../media/hdphoto2.wdp"/><Relationship Id="rId5" Type="http://schemas.microsoft.com/office/2007/relationships/hdphoto" Target="../media/hdphoto7.wdp"/><Relationship Id="rId10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microsoft.com/office/2007/relationships/hdphoto" Target="../media/hdphoto9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1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0.wdp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LATTER DAY SAINT THEOLOGY</a:t>
            </a:r>
            <a:endParaRPr lang="en-US" i="1" dirty="0">
              <a:solidFill>
                <a:schemeClr val="bg1">
                  <a:lumMod val="95000"/>
                  <a:lumOff val="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 i="1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-AN OBJECTIVE ANALISIS ON LDS DOCTRINE-</a:t>
            </a:r>
          </a:p>
        </p:txBody>
      </p:sp>
    </p:spTree>
    <p:extLst>
      <p:ext uri="{BB962C8B-B14F-4D97-AF65-F5344CB8AC3E}">
        <p14:creationId xmlns:p14="http://schemas.microsoft.com/office/powerpoint/2010/main" val="4136111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DO LDS MEMBERS AGREE IN…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bg1">
                    <a:lumMod val="95000"/>
                    <a:lumOff val="5000"/>
                  </a:schemeClr>
                </a:solidFill>
                <a:latin typeface="Times" panose="02020603050405020304" pitchFamily="18" charset="0"/>
                <a:ea typeface="Cambria" panose="02040503050406030204" pitchFamily="18" charset="0"/>
                <a:cs typeface="Times" panose="02020603050405020304" pitchFamily="18" charset="0"/>
              </a:rPr>
              <a:t>ETERNAL EXISTENCE OF GOD</a:t>
            </a:r>
          </a:p>
        </p:txBody>
      </p:sp>
    </p:spTree>
    <p:extLst>
      <p:ext uri="{BB962C8B-B14F-4D97-AF65-F5344CB8AC3E}">
        <p14:creationId xmlns:p14="http://schemas.microsoft.com/office/powerpoint/2010/main" val="2032504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0626" y="384815"/>
            <a:ext cx="11550747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96258E4-CAF1-1E16-085B-5BD4FCC5B71D}"/>
              </a:ext>
            </a:extLst>
          </p:cNvPr>
          <p:cNvSpPr/>
          <p:nvPr/>
        </p:nvSpPr>
        <p:spPr>
          <a:xfrm>
            <a:off x="5541711" y="628637"/>
            <a:ext cx="5823015" cy="199669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endParaRPr lang="es-MX" sz="1600" b="0" i="1" u="none" baseline="0" dirty="0">
              <a:solidFill>
                <a:srgbClr val="222222"/>
              </a:solidFill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“God himself was once as we are now, and is an exalted man</a:t>
            </a:r>
            <a:r>
              <a:rPr lang="en-US" sz="1600" b="0" i="1" u="none" baseline="0" dirty="0">
                <a:solidFill>
                  <a:schemeClr val="bg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</a:t>
            </a:r>
            <a:r>
              <a:rPr lang="en-US" sz="1600" b="0" i="1" u="none" baseline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[…]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He was once a man like us</a:t>
            </a:r>
            <a:r>
              <a:rPr lang="en-US" sz="1600" b="0" i="1" u="none" baseline="0" dirty="0">
                <a:solidFill>
                  <a:srgbClr val="222222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; </a:t>
            </a:r>
            <a:r>
              <a:rPr lang="en-US" sz="1600" b="0" i="1" u="none" baseline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yea, that </a:t>
            </a:r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 himself, the Father of us all, dwelt on an earth, the same as Jesus Christ Himself did”.</a:t>
            </a:r>
            <a:endParaRPr lang="en-US" sz="1600" b="0" i="1" u="none" baseline="0" dirty="0">
              <a:solidFill>
                <a:srgbClr val="222222"/>
              </a:solidFill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(Joseph Smith, “Minutes and Discourses, 6–7 April 1844, as Published in Times and Seasons”)</a:t>
            </a:r>
            <a:endParaRPr lang="es-MX" sz="1600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just"/>
            <a:endParaRPr lang="es-MX" sz="16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845143-7F61-0E5A-615E-BD1275557693}"/>
              </a:ext>
            </a:extLst>
          </p:cNvPr>
          <p:cNvSpPr txBox="1"/>
          <p:nvPr/>
        </p:nvSpPr>
        <p:spPr>
          <a:xfrm>
            <a:off x="5541710" y="2909233"/>
            <a:ext cx="5871837" cy="132343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As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stated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before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in page 8, </a:t>
            </a:r>
            <a:r>
              <a:rPr lang="es-MX" sz="1600" i="1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LDS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theology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being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once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human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[…] 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eternal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meaning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begining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[…]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creator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MX" sz="1600" i="1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</a:p>
          <a:p>
            <a:pPr algn="just"/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This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theology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resambles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arianism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which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teaches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as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following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: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B1D546B-9209-DF41-79F6-41CC1382B1CF}"/>
              </a:ext>
            </a:extLst>
          </p:cNvPr>
          <p:cNvSpPr/>
          <p:nvPr/>
        </p:nvSpPr>
        <p:spPr>
          <a:xfrm>
            <a:off x="4562138" y="4599730"/>
            <a:ext cx="6851410" cy="103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b="0" i="1" dirty="0">
                <a:solidFill>
                  <a:srgbClr val="212529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“If the Father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begat the son, he that was begotten had a beginning o</a:t>
            </a:r>
            <a:r>
              <a:rPr lang="en-US" sz="1600" i="1" dirty="0">
                <a:solidFill>
                  <a:srgbClr val="212529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 existence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, hence it is clear that there was a time when the son was not</a:t>
            </a:r>
            <a:r>
              <a:rPr lang="en-US" sz="1600" b="0" i="1" dirty="0">
                <a:solidFill>
                  <a:srgbClr val="212529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. […]”</a:t>
            </a:r>
          </a:p>
          <a:p>
            <a:pPr algn="just"/>
            <a:r>
              <a:rPr lang="en-US" sz="1600" i="1" dirty="0">
                <a:solidFill>
                  <a:srgbClr val="212529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(Arius, “Arianism”, II – III Century AD)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ED20378-872A-F0A3-8CE5-49D68FA7F13B}"/>
              </a:ext>
            </a:extLst>
          </p:cNvPr>
          <p:cNvGrpSpPr/>
          <p:nvPr/>
        </p:nvGrpSpPr>
        <p:grpSpPr>
          <a:xfrm>
            <a:off x="511777" y="628637"/>
            <a:ext cx="4650699" cy="5600726"/>
            <a:chOff x="312479" y="160617"/>
            <a:chExt cx="4444180" cy="6280488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3419A36C-31AF-5B20-CF9F-50758C6D37B2}"/>
                </a:ext>
              </a:extLst>
            </p:cNvPr>
            <p:cNvGrpSpPr/>
            <p:nvPr/>
          </p:nvGrpSpPr>
          <p:grpSpPr>
            <a:xfrm>
              <a:off x="1062948" y="1111044"/>
              <a:ext cx="2943246" cy="5330061"/>
              <a:chOff x="801329" y="383459"/>
              <a:chExt cx="3549445" cy="6118015"/>
            </a:xfrm>
          </p:grpSpPr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FAA24C32-C155-47DE-EFAB-F50F64523817}"/>
                  </a:ext>
                </a:extLst>
              </p:cNvPr>
              <p:cNvSpPr/>
              <p:nvPr/>
            </p:nvSpPr>
            <p:spPr>
              <a:xfrm>
                <a:off x="1928967" y="270954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100" dirty="0"/>
                  <a:t>ELOHIM</a:t>
                </a:r>
                <a:endParaRPr lang="es-MX" dirty="0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CA4BE46D-D493-7EC0-9043-AA310EC70534}"/>
                  </a:ext>
                </a:extLst>
              </p:cNvPr>
              <p:cNvSpPr/>
              <p:nvPr/>
            </p:nvSpPr>
            <p:spPr>
              <a:xfrm>
                <a:off x="801329" y="517668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OF GOD</a:t>
                </a: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FF6D8446-BC1E-E56E-D164-BFA0F48A3E9E}"/>
                  </a:ext>
                </a:extLst>
              </p:cNvPr>
              <p:cNvSpPr/>
              <p:nvPr/>
            </p:nvSpPr>
            <p:spPr>
              <a:xfrm>
                <a:off x="3052916" y="5203616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HOLY GHOST</a:t>
                </a:r>
                <a:endParaRPr lang="es-MX" sz="1400" dirty="0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7896631E-0EA0-64F9-EE12-DB4CA3393934}"/>
                  </a:ext>
                </a:extLst>
              </p:cNvPr>
              <p:cNvSpPr/>
              <p:nvPr/>
            </p:nvSpPr>
            <p:spPr>
              <a:xfrm>
                <a:off x="1125795" y="383459"/>
                <a:ext cx="2900516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13" name="Flecha: a la derecha 12">
                <a:extLst>
                  <a:ext uri="{FF2B5EF4-FFF2-40B4-BE49-F238E27FC236}">
                    <a16:creationId xmlns:a16="http://schemas.microsoft.com/office/drawing/2014/main" id="{10DED64D-1D61-C12D-1F2C-12A9B354A4BE}"/>
                  </a:ext>
                </a:extLst>
              </p:cNvPr>
              <p:cNvSpPr/>
              <p:nvPr/>
            </p:nvSpPr>
            <p:spPr>
              <a:xfrm rot="5400000">
                <a:off x="1821099" y="1727115"/>
                <a:ext cx="1514817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4" name="Flecha: a la derecha 13">
                <a:extLst>
                  <a:ext uri="{FF2B5EF4-FFF2-40B4-BE49-F238E27FC236}">
                    <a16:creationId xmlns:a16="http://schemas.microsoft.com/office/drawing/2014/main" id="{B297392C-7A77-C00A-951C-A1C758C7A745}"/>
                  </a:ext>
                </a:extLst>
              </p:cNvPr>
              <p:cNvSpPr/>
              <p:nvPr/>
            </p:nvSpPr>
            <p:spPr>
              <a:xfrm rot="5400000">
                <a:off x="3543608" y="4410830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5" name="Flecha: a la derecha 14">
                <a:extLst>
                  <a:ext uri="{FF2B5EF4-FFF2-40B4-BE49-F238E27FC236}">
                    <a16:creationId xmlns:a16="http://schemas.microsoft.com/office/drawing/2014/main" id="{7AA1CDB6-3896-D742-4DDB-28E8F371CD7E}"/>
                  </a:ext>
                </a:extLst>
              </p:cNvPr>
              <p:cNvSpPr/>
              <p:nvPr/>
            </p:nvSpPr>
            <p:spPr>
              <a:xfrm rot="5400000">
                <a:off x="2177761" y="4136531"/>
                <a:ext cx="796578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1E6527D4-7A45-2C14-3968-D70DD313C223}"/>
                  </a:ext>
                </a:extLst>
              </p:cNvPr>
              <p:cNvSpPr/>
              <p:nvPr/>
            </p:nvSpPr>
            <p:spPr>
              <a:xfrm>
                <a:off x="1450258" y="1654384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D65E04ED-0F9B-DFDA-E86B-3C5B9268661B}"/>
                  </a:ext>
                </a:extLst>
              </p:cNvPr>
              <p:cNvSpPr/>
              <p:nvPr/>
            </p:nvSpPr>
            <p:spPr>
              <a:xfrm>
                <a:off x="1450259" y="4169363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18" name="Flecha: a la derecha 17">
                <a:extLst>
                  <a:ext uri="{FF2B5EF4-FFF2-40B4-BE49-F238E27FC236}">
                    <a16:creationId xmlns:a16="http://schemas.microsoft.com/office/drawing/2014/main" id="{80AECE29-B689-84FD-B7BA-BBDDD58B1ED8}"/>
                  </a:ext>
                </a:extLst>
              </p:cNvPr>
              <p:cNvSpPr/>
              <p:nvPr/>
            </p:nvSpPr>
            <p:spPr>
              <a:xfrm rot="5400000">
                <a:off x="643092" y="4410829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296DD735-C63F-63A9-B0F3-6FE53E35FC8A}"/>
                </a:ext>
              </a:extLst>
            </p:cNvPr>
            <p:cNvSpPr/>
            <p:nvPr/>
          </p:nvSpPr>
          <p:spPr>
            <a:xfrm>
              <a:off x="312479" y="160617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LDS TRITHEISM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0769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4" name="Picture 12" descr="The Council of Nicaea - The Christian Institute">
            <a:extLst>
              <a:ext uri="{FF2B5EF4-FFF2-40B4-BE49-F238E27FC236}">
                <a16:creationId xmlns:a16="http://schemas.microsoft.com/office/drawing/2014/main" id="{B35963C2-C32E-F3AB-0488-C2FBD9681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B1D546B-9209-DF41-79F6-41CC1382B1CF}"/>
              </a:ext>
            </a:extLst>
          </p:cNvPr>
          <p:cNvSpPr/>
          <p:nvPr/>
        </p:nvSpPr>
        <p:spPr>
          <a:xfrm>
            <a:off x="1051608" y="3429000"/>
            <a:ext cx="5594997" cy="17731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b="0" i="1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Arianism, Christian heresy that declared that Christ is not truly divine but a created being</a:t>
            </a:r>
            <a:r>
              <a:rPr lang="en-US" sz="1600" b="0" i="1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According to</a:t>
            </a:r>
            <a:r>
              <a:rPr lang="en-US" sz="1600" b="0" i="1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Alexandrian presbyter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Arius (4th century),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 alone is immutable and self-existent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and the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Son is not God but a creature with a beginning.</a:t>
            </a:r>
            <a:r>
              <a:rPr lang="en-US" sz="1600" i="1" dirty="0">
                <a:solidFill>
                  <a:srgbClr val="2125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 (Britannica, “Beliefs and controversy of Arianism”)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B872237-F54F-1859-81DA-7F1B6EA68806}"/>
              </a:ext>
            </a:extLst>
          </p:cNvPr>
          <p:cNvSpPr txBox="1"/>
          <p:nvPr/>
        </p:nvSpPr>
        <p:spPr>
          <a:xfrm>
            <a:off x="1051609" y="2080984"/>
            <a:ext cx="5594997" cy="9233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Christians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christology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condemned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heresy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denies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Jesus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be: “</a:t>
            </a:r>
            <a:r>
              <a:rPr lang="es-MX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immutable</a:t>
            </a:r>
            <a:r>
              <a:rPr lang="es-MX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s-MX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</p:txBody>
      </p:sp>
      <p:pic>
        <p:nvPicPr>
          <p:cNvPr id="1028" name="Picture 4" descr="Encyclopedia Britannica | Britannica">
            <a:extLst>
              <a:ext uri="{FF2B5EF4-FFF2-40B4-BE49-F238E27FC236}">
                <a16:creationId xmlns:a16="http://schemas.microsoft.com/office/drawing/2014/main" id="{DF2F7194-E3BB-CFCC-AECD-2256ACCC4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638" y="1942485"/>
            <a:ext cx="2973030" cy="297303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1990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FCDCB5CA-A72C-FB21-FECF-9AC104A4F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4C820AF-2B8A-20AC-E380-6B92EC1AF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Diffused/>
                    </a14:imgEffect>
                    <a14:imgEffect>
                      <a14:colorTemperature colorTemp="11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013" y="534192"/>
            <a:ext cx="2963503" cy="402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ho Was Thomas Aquinas and Why Is He Mentioned So Often? | Ancient Origins">
            <a:extLst>
              <a:ext uri="{FF2B5EF4-FFF2-40B4-BE49-F238E27FC236}">
                <a16:creationId xmlns:a16="http://schemas.microsoft.com/office/drawing/2014/main" id="{102E8CA4-C278-86E1-1425-87FE7D7DB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94" b="99048" l="10000" r="93167">
                        <a14:foregroundMark x1="56583" y1="64921" x2="38917" y2="74286"/>
                        <a14:foregroundMark x1="38917" y1="74286" x2="39167" y2="82063"/>
                        <a14:foregroundMark x1="29917" y1="92698" x2="27250" y2="72540"/>
                        <a14:foregroundMark x1="27250" y1="72540" x2="30333" y2="54444"/>
                        <a14:foregroundMark x1="30333" y1="54444" x2="33917" y2="48254"/>
                        <a14:foregroundMark x1="33917" y1="48254" x2="38833" y2="30317"/>
                        <a14:foregroundMark x1="38833" y1="30317" x2="43833" y2="22698"/>
                        <a14:foregroundMark x1="43833" y1="22698" x2="48417" y2="22222"/>
                        <a14:foregroundMark x1="47083" y1="17937" x2="50750" y2="5238"/>
                        <a14:foregroundMark x1="50750" y1="5238" x2="58750" y2="4603"/>
                        <a14:foregroundMark x1="58750" y1="4603" x2="66250" y2="13175"/>
                        <a14:foregroundMark x1="66250" y1="13175" x2="67167" y2="33651"/>
                        <a14:foregroundMark x1="72786" y1="53405" x2="76333" y2="65873"/>
                        <a14:foregroundMark x1="67167" y1="33651" x2="70151" y2="44140"/>
                        <a14:foregroundMark x1="76333" y1="65873" x2="87583" y2="94762"/>
                        <a14:foregroundMark x1="87583" y1="94762" x2="19750" y2="93810"/>
                        <a14:foregroundMark x1="19750" y1="93810" x2="22167" y2="81429"/>
                        <a14:foregroundMark x1="22167" y1="81429" x2="28083" y2="71746"/>
                        <a14:foregroundMark x1="28083" y1="71746" x2="31083" y2="70952"/>
                        <a14:foregroundMark x1="49583" y1="89524" x2="56750" y2="90000"/>
                        <a14:foregroundMark x1="56750" y1="90000" x2="52417" y2="86190"/>
                        <a14:foregroundMark x1="52417" y1="86190" x2="56583" y2="87143"/>
                        <a14:foregroundMark x1="56583" y1="87143" x2="55750" y2="86825"/>
                        <a14:foregroundMark x1="45417" y1="50794" x2="47250" y2="37143"/>
                        <a14:foregroundMark x1="47250" y1="37143" x2="55833" y2="44444"/>
                        <a14:foregroundMark x1="55833" y1="44444" x2="54500" y2="51587"/>
                        <a14:foregroundMark x1="60583" y1="49683" x2="63333" y2="37302"/>
                        <a14:foregroundMark x1="63333" y1="37302" x2="67167" y2="42540"/>
                        <a14:foregroundMark x1="67167" y1="42540" x2="66500" y2="41270"/>
                        <a14:foregroundMark x1="46333" y1="27302" x2="44500" y2="27778"/>
                        <a14:foregroundMark x1="41284" y1="20124" x2="40833" y2="18571"/>
                        <a14:foregroundMark x1="43417" y1="27460" x2="41571" y2="21109"/>
                        <a14:foregroundMark x1="44898" y1="15353" x2="53667" y2="8413"/>
                        <a14:foregroundMark x1="40833" y1="18571" x2="41301" y2="18201"/>
                        <a14:foregroundMark x1="53667" y1="8413" x2="61500" y2="7937"/>
                        <a14:foregroundMark x1="61500" y1="7937" x2="66890" y2="8895"/>
                        <a14:foregroundMark x1="46083" y1="88730" x2="48250" y2="96349"/>
                        <a14:foregroundMark x1="48250" y1="96349" x2="20500" y2="90476"/>
                        <a14:foregroundMark x1="20500" y1="90476" x2="20833" y2="88730"/>
                        <a14:foregroundMark x1="48167" y1="93968" x2="47833" y2="76667"/>
                        <a14:foregroundMark x1="91667" y1="97460" x2="93167" y2="99048"/>
                        <a14:foregroundMark x1="87833" y1="91429" x2="85667" y2="99048"/>
                        <a14:foregroundMark x1="85667" y1="99048" x2="85667" y2="99048"/>
                        <a14:backgroundMark x1="21917" y1="69841" x2="18250" y2="76825"/>
                        <a14:backgroundMark x1="18250" y1="76825" x2="14833" y2="96032"/>
                        <a14:backgroundMark x1="14833" y1="96032" x2="14833" y2="96032"/>
                        <a14:backgroundMark x1="15417" y1="95714" x2="18833" y2="67460"/>
                        <a14:backgroundMark x1="18833" y1="67460" x2="21250" y2="61270"/>
                        <a14:backgroundMark x1="73500" y1="12381" x2="71083" y2="4762"/>
                        <a14:backgroundMark x1="70417" y1="4762" x2="65083" y2="1429"/>
                        <a14:backgroundMark x1="43083" y1="13810" x2="43500" y2="6190"/>
                        <a14:backgroundMark x1="43667" y1="17302" x2="41000" y2="17302"/>
                        <a14:backgroundMark x1="41500" y1="19206" x2="44500" y2="14762"/>
                        <a14:backgroundMark x1="42333" y1="18095" x2="44583" y2="16508"/>
                        <a14:backgroundMark x1="70000" y1="7619" x2="68167" y2="6667"/>
                        <a14:backgroundMark x1="67583" y1="7778" x2="69750" y2="11429"/>
                        <a14:backgroundMark x1="68250" y1="5238" x2="68917" y2="3968"/>
                        <a14:backgroundMark x1="70750" y1="46190" x2="73250" y2="52857"/>
                        <a14:backgroundMark x1="73250" y1="52857" x2="73083" y2="53175"/>
                        <a14:backgroundMark x1="72333" y1="51746" x2="70500" y2="45873"/>
                        <a14:backgroundMark x1="92583" y1="86349" x2="81833" y2="707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435" y="1995948"/>
            <a:ext cx="3917156" cy="205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EC79875-39C8-ADFA-9EAC-921D5AF8AF6E}"/>
              </a:ext>
            </a:extLst>
          </p:cNvPr>
          <p:cNvSpPr/>
          <p:nvPr/>
        </p:nvSpPr>
        <p:spPr>
          <a:xfrm>
            <a:off x="6684820" y="4052454"/>
            <a:ext cx="4675910" cy="21924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16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509 Mary is truly "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Mother of God</a:t>
            </a:r>
            <a:r>
              <a:rPr lang="en-US" sz="16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since she is the 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mother of the eternal Son of God made man, who is God himself.</a:t>
            </a:r>
            <a:endParaRPr lang="en-US" sz="1600" b="0" i="0" dirty="0">
              <a:solidFill>
                <a:srgbClr val="000000"/>
              </a:solidFill>
              <a:effectLst/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6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511 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Virgin Mary "co-operated through free faith and obedience in human salvation</a:t>
            </a:r>
            <a:r>
              <a:rPr lang="en-US" sz="16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(LG 56). She uttered her yes "in the name of all human nature" (St. Thomas Aquinas, S Th III, 30, 1). By her obedience she became the new Eve, mother of the living.</a:t>
            </a:r>
            <a:endParaRPr lang="en-US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Church of Jesus Christ of Latter-day Saints - Sault Ste Marie CVB">
            <a:extLst>
              <a:ext uri="{FF2B5EF4-FFF2-40B4-BE49-F238E27FC236}">
                <a16:creationId xmlns:a16="http://schemas.microsoft.com/office/drawing/2014/main" id="{15B6A598-7C8B-8BF5-F11A-32E18939F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WatercolorSponge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56" y="857250"/>
            <a:ext cx="3024402" cy="302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4E28BA83-A8CC-5F2C-3DED-3470F9378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8" b="94148" l="874" r="99738">
                        <a14:foregroundMark x1="49038" y1="20257" x2="55944" y2="18264"/>
                        <a14:foregroundMark x1="73864" y1="37492" x2="55245" y2="17556"/>
                        <a14:foregroundMark x1="55245" y1="17556" x2="37063" y2="24309"/>
                        <a14:foregroundMark x1="37063" y1="24309" x2="50437" y2="16463"/>
                        <a14:foregroundMark x1="79720" y1="36977" x2="74563" y2="27653"/>
                        <a14:foregroundMark x1="71853" y1="24051" x2="41608" y2="13826"/>
                        <a14:foregroundMark x1="41608" y1="13826" x2="30157" y2="21929"/>
                        <a14:foregroundMark x1="30157" y1="21929" x2="28059" y2="26624"/>
                        <a14:foregroundMark x1="25262" y1="34212" x2="38024" y2="31190"/>
                        <a14:foregroundMark x1="62500" y1="20772" x2="77360" y2="22572"/>
                        <a14:foregroundMark x1="78671" y1="31190" x2="53059" y2="15241"/>
                        <a14:foregroundMark x1="53059" y1="15241" x2="69668" y2="22830"/>
                        <a14:foregroundMark x1="69668" y1="22830" x2="55857" y2="16849"/>
                        <a14:foregroundMark x1="55857" y1="16849" x2="73427" y2="21479"/>
                        <a14:foregroundMark x1="73427" y1="21479" x2="75612" y2="25852"/>
                        <a14:foregroundMark x1="82517" y1="36013" x2="76661" y2="33441"/>
                        <a14:foregroundMark x1="82517" y1="36013" x2="76661" y2="29646"/>
                        <a14:foregroundMark x1="67657" y1="59293" x2="91259" y2="76849"/>
                        <a14:foregroundMark x1="91259" y1="76849" x2="81469" y2="90868"/>
                        <a14:foregroundMark x1="81469" y1="90868" x2="59091" y2="95434"/>
                        <a14:foregroundMark x1="59091" y1="95434" x2="41434" y2="94212"/>
                        <a14:foregroundMark x1="41434" y1="94212" x2="22465" y2="88489"/>
                        <a14:foregroundMark x1="22465" y1="88489" x2="11189" y2="74019"/>
                        <a14:foregroundMark x1="11189" y1="74019" x2="41958" y2="52926"/>
                        <a14:foregroundMark x1="41958" y1="52926" x2="47028" y2="53248"/>
                        <a14:foregroundMark x1="85227" y1="76527" x2="86626" y2="86431"/>
                        <a14:foregroundMark x1="93182" y1="83408" x2="99738" y2="81865"/>
                        <a14:foregroundMark x1="92133" y1="84630" x2="68706" y2="73762"/>
                        <a14:foregroundMark x1="14948" y1="83666" x2="874" y2="76013"/>
                        <a14:foregroundMark x1="874" y1="76013" x2="14948" y2="82894"/>
                        <a14:foregroundMark x1="14948" y1="82894" x2="15297" y2="83666"/>
                        <a14:foregroundMark x1="25262" y1="40322" x2="36626" y2="19486"/>
                        <a14:foregroundMark x1="36626" y1="19486" x2="36976" y2="20514"/>
                        <a14:foregroundMark x1="25612" y1="35241" x2="36976" y2="26109"/>
                        <a14:foregroundMark x1="45979" y1="12926" x2="70542" y2="19936"/>
                        <a14:foregroundMark x1="70542" y1="19936" x2="55070" y2="17106"/>
                        <a14:foregroundMark x1="55070" y1="17106" x2="72727" y2="26881"/>
                        <a14:foregroundMark x1="72727" y1="26881" x2="62063" y2="14469"/>
                        <a14:foregroundMark x1="62063" y1="14469" x2="40997" y2="14727"/>
                        <a14:foregroundMark x1="40997" y1="14727" x2="27010" y2="24566"/>
                        <a14:foregroundMark x1="27010" y1="24566" x2="32867" y2="22058"/>
                        <a14:foregroundMark x1="68829" y1="15104" x2="62325" y2="13312"/>
                        <a14:foregroundMark x1="82168" y1="18778" x2="81140" y2="18495"/>
                        <a14:foregroundMark x1="62325" y1="13312" x2="74563" y2="22830"/>
                        <a14:foregroundMark x1="74563" y1="22830" x2="77360" y2="21801"/>
                        <a14:backgroundMark x1="86276" y1="25338" x2="69056" y2="10418"/>
                        <a14:backgroundMark x1="69406" y1="14469" x2="86976" y2="15434"/>
                        <a14:backgroundMark x1="82867" y1="18778" x2="86976" y2="19293"/>
                        <a14:backgroundMark x1="82517" y1="20000" x2="79021" y2="14469"/>
                        <a14:backgroundMark x1="86276" y1="21543" x2="81119" y2="11383"/>
                        <a14:backgroundMark x1="81818" y1="19486" x2="79021" y2="16977"/>
                        <a14:backgroundMark x1="78671" y1="19486" x2="93182" y2="17492"/>
                        <a14:backgroundMark x1="77360" y1="18006" x2="80769" y2="18521"/>
                        <a14:backgroundMark x1="81469" y1="19486" x2="64248" y2="8875"/>
                        <a14:backgroundMark x1="69755" y1="13441" x2="83217" y2="22058"/>
                        <a14:backgroundMark x1="83217" y1="22058" x2="83829" y2="220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461" y="1068973"/>
            <a:ext cx="2876719" cy="3910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8C52B340-4798-B672-D64B-0117DB0CB4E1}"/>
              </a:ext>
            </a:extLst>
          </p:cNvPr>
          <p:cNvSpPr/>
          <p:nvPr/>
        </p:nvSpPr>
        <p:spPr>
          <a:xfrm>
            <a:off x="675409" y="4010891"/>
            <a:ext cx="5143500" cy="21924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 fontAlgn="base"/>
            <a:r>
              <a:rPr lang="en-US" sz="1600" b="0" i="0" dirty="0">
                <a:solidFill>
                  <a:srgbClr val="2122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“The doctrine of a </a:t>
            </a:r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Heavenly Mother</a:t>
            </a:r>
            <a:r>
              <a:rPr lang="en-US" sz="1600" b="0" i="0" dirty="0">
                <a:solidFill>
                  <a:srgbClr val="2122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cherished and distinctive belief among Latter-day Saints.</a:t>
            </a:r>
          </a:p>
          <a:p>
            <a:pPr algn="just" fontAlgn="base"/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While there is no record of a formal revelation to Joseph Smith on this doctrine</a:t>
            </a:r>
            <a:r>
              <a:rPr lang="en-US" sz="1600" b="0" i="0" dirty="0">
                <a:solidFill>
                  <a:srgbClr val="2122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some </a:t>
            </a:r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early Latter-day Saint women recalled that he personally taught them about a Mother in Heaven.</a:t>
            </a:r>
            <a:r>
              <a:rPr lang="en-US" sz="1600" b="0" i="0" dirty="0">
                <a:solidFill>
                  <a:srgbClr val="2122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algn="l" fontAlgn="base"/>
            <a:r>
              <a:rPr lang="en-US" sz="1600" dirty="0">
                <a:solidFill>
                  <a:srgbClr val="2122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(Gospel Topic Essays, “Heavenly Mother”)</a:t>
            </a:r>
            <a:endParaRPr lang="en-US" sz="1600" b="0" i="0" dirty="0">
              <a:solidFill>
                <a:srgbClr val="2122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018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7C95E20B-F6AE-5866-C245-BB9E15A96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D5DD22F-9728-9E4B-32E4-BFF0277446FC}"/>
              </a:ext>
            </a:extLst>
          </p:cNvPr>
          <p:cNvSpPr/>
          <p:nvPr/>
        </p:nvSpPr>
        <p:spPr>
          <a:xfrm>
            <a:off x="8152219" y="491611"/>
            <a:ext cx="1995948" cy="2017963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D20DF19-7410-201E-B6A6-252741C026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47" b="98082" l="6316" r="97719">
                        <a14:foregroundMark x1="60175" y1="62660" x2="77895" y2="76343"/>
                        <a14:foregroundMark x1="77895" y1="76343" x2="78947" y2="91049"/>
                        <a14:foregroundMark x1="78947" y1="91049" x2="36491" y2="91560"/>
                        <a14:foregroundMark x1="36491" y1="91560" x2="16842" y2="96547"/>
                        <a14:foregroundMark x1="16842" y1="96547" x2="2807" y2="92583"/>
                        <a14:foregroundMark x1="2807" y1="92583" x2="9123" y2="70844"/>
                        <a14:foregroundMark x1="9123" y1="70844" x2="18246" y2="60102"/>
                        <a14:foregroundMark x1="18246" y1="60102" x2="20702" y2="58951"/>
                        <a14:foregroundMark x1="14035" y1="77621" x2="32807" y2="66880"/>
                        <a14:foregroundMark x1="29474" y1="59591" x2="50526" y2="55499"/>
                        <a14:foregroundMark x1="50526" y1="55499" x2="28246" y2="48210"/>
                        <a14:foregroundMark x1="28246" y1="48210" x2="42982" y2="37980"/>
                        <a14:foregroundMark x1="42982" y1="37980" x2="46140" y2="31841"/>
                        <a14:foregroundMark x1="64317" y1="42478" x2="80526" y2="51023"/>
                        <a14:foregroundMark x1="60702" y1="40572" x2="63567" y2="42083"/>
                        <a14:foregroundMark x1="58939" y1="39642" x2="59832" y2="40113"/>
                        <a14:foregroundMark x1="52632" y1="36317" x2="58939" y2="39642"/>
                        <a14:foregroundMark x1="79825" y1="55499" x2="90877" y2="80563"/>
                        <a14:foregroundMark x1="90877" y1="80563" x2="87193" y2="98082"/>
                        <a14:foregroundMark x1="87193" y1="98082" x2="9649" y2="97826"/>
                        <a14:foregroundMark x1="9649" y1="97826" x2="6316" y2="86317"/>
                        <a14:foregroundMark x1="6316" y1="86317" x2="7368" y2="86701"/>
                        <a14:foregroundMark x1="88947" y1="85806" x2="91228" y2="97698"/>
                        <a14:foregroundMark x1="91228" y1="97698" x2="7193" y2="98082"/>
                        <a14:foregroundMark x1="7193" y1="98082" x2="21930" y2="87980"/>
                        <a14:foregroundMark x1="89825" y1="85422" x2="97719" y2="93095"/>
                        <a14:foregroundMark x1="56316" y1="34783" x2="68947" y2="44501"/>
                        <a14:foregroundMark x1="44035" y1="15601" x2="54912" y2="11637"/>
                        <a14:foregroundMark x1="52632" y1="10742" x2="49474" y2="9847"/>
                        <a14:foregroundMark x1="44211" y1="9847" x2="56316" y2="10997"/>
                        <a14:foregroundMark x1="60175" y1="24041" x2="63333" y2="24680"/>
                        <a14:foregroundMark x1="60526" y1="27749" x2="55789" y2="34783"/>
                        <a14:foregroundMark x1="57544" y1="32097" x2="63509" y2="27494"/>
                        <a14:backgroundMark x1="22281" y1="32609" x2="6842" y2="36701"/>
                        <a14:backgroundMark x1="17368" y1="36061" x2="24386" y2="33248"/>
                        <a14:backgroundMark x1="23509" y1="40665" x2="29123" y2="38491"/>
                        <a14:backgroundMark x1="72105" y1="34527" x2="83158" y2="38491"/>
                        <a14:backgroundMark x1="75439" y1="36573" x2="70877" y2="27238"/>
                        <a14:backgroundMark x1="71404" y1="39003" x2="77193" y2="41560"/>
                        <a14:backgroundMark x1="68772" y1="40026" x2="72281" y2="42455"/>
                        <a14:backgroundMark x1="64318" y1="37010" x2="68070" y2="35038"/>
                        <a14:backgroundMark x1="62736" y1="35793" x2="62632" y2="347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21552" y="491611"/>
            <a:ext cx="3257281" cy="4468761"/>
          </a:xfrm>
          <a:prstGeom prst="rect">
            <a:avLst/>
          </a:prstGeom>
        </p:spPr>
      </p:pic>
      <p:pic>
        <p:nvPicPr>
          <p:cNvPr id="1026" name="Picture 2" descr="Is Nephi Arrogant or Humble? The Underlying Confidence Necessary for  Powerful Humility – Carving Unity">
            <a:extLst>
              <a:ext uri="{FF2B5EF4-FFF2-40B4-BE49-F238E27FC236}">
                <a16:creationId xmlns:a16="http://schemas.microsoft.com/office/drawing/2014/main" id="{0509403F-8658-EE8A-4D95-D9DD388E5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46" b="99526" l="6883" r="96677">
                        <a14:foregroundMark x1="70728" y1="80546" x2="84731" y2="80190"/>
                        <a14:foregroundMark x1="84731" y1="80190" x2="86392" y2="73784"/>
                        <a14:foregroundMark x1="89320" y1="60024" x2="94146" y2="69158"/>
                        <a14:foregroundMark x1="91456" y1="91340" x2="67722" y2="98577"/>
                        <a14:foregroundMark x1="67722" y1="98577" x2="54272" y2="95018"/>
                        <a14:foregroundMark x1="54272" y1="95018" x2="49604" y2="86951"/>
                        <a14:foregroundMark x1="6883" y1="86121" x2="10364" y2="83749"/>
                        <a14:foregroundMark x1="92801" y1="94306" x2="88449" y2="98695"/>
                        <a14:foregroundMark x1="82595" y1="97509" x2="81804" y2="97865"/>
                        <a14:foregroundMark x1="84731" y1="85528" x2="96677" y2="99526"/>
                      </a14:backgroundRemoval>
                    </a14:imgEffect>
                    <a14:imgEffect>
                      <a14:artisticTexturizer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053" y="948813"/>
            <a:ext cx="5034242" cy="335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F75B7EE-9464-75AE-BE63-A23B68592F3F}"/>
              </a:ext>
            </a:extLst>
          </p:cNvPr>
          <p:cNvSpPr/>
          <p:nvPr/>
        </p:nvSpPr>
        <p:spPr>
          <a:xfrm>
            <a:off x="491613" y="3952569"/>
            <a:ext cx="5152103" cy="2126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b="0" i="0" dirty="0">
                <a:solidFill>
                  <a:srgbClr val="1F1F1F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“25 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Adam fell that men might 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be; and men are, that they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might</a:t>
            </a:r>
            <a:r>
              <a:rPr lang="en-US" sz="1600" dirty="0">
                <a:solidFill>
                  <a:srgbClr val="040C28"/>
                </a:solidFill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have joy.</a:t>
            </a:r>
            <a:r>
              <a:rPr lang="en-US" sz="1600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 </a:t>
            </a:r>
          </a:p>
          <a:p>
            <a:pPr algn="just"/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26 And the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Messiah cometh 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in the fulness of time,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that he may redeem the children of men from the fall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.”</a:t>
            </a:r>
          </a:p>
          <a:p>
            <a:pPr algn="just"/>
            <a:endParaRPr lang="en-US" sz="1600" b="0" i="0" dirty="0">
              <a:solidFill>
                <a:srgbClr val="040C28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/>
            <a:r>
              <a:rPr lang="en-US" sz="1600" dirty="0">
                <a:solidFill>
                  <a:srgbClr val="040C28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(Latter Day Saits, “Book of Mormon”, 2 Nephi 2:25-26)</a:t>
            </a:r>
            <a:endParaRPr lang="es-MX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12DAE88-BC81-22D3-914D-8A005F4A82C0}"/>
              </a:ext>
            </a:extLst>
          </p:cNvPr>
          <p:cNvSpPr/>
          <p:nvPr/>
        </p:nvSpPr>
        <p:spPr>
          <a:xfrm>
            <a:off x="6096000" y="3952569"/>
            <a:ext cx="5722374" cy="2126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“[…]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The fall 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of Adam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was a rebellion against the Creator, and through disobedience, sin entered the world. This act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 of disobedience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brought corruption to both body and soul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, but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God, in His infinite mercy, sent His Son to restore what Adam had lost.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</a:p>
          <a:p>
            <a:pPr algn="just"/>
            <a:endParaRPr lang="en-US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/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(The City of God, Book XIII, Chapter 14)</a:t>
            </a:r>
            <a:endParaRPr lang="es-MX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466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Elohim - Wikipedia, la enciclopedia libre">
            <a:extLst>
              <a:ext uri="{FF2B5EF4-FFF2-40B4-BE49-F238E27FC236}">
                <a16:creationId xmlns:a16="http://schemas.microsoft.com/office/drawing/2014/main" id="{F77EDE5A-91F9-9D13-8EF4-1BFA761FB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449" y="220855"/>
            <a:ext cx="2490736" cy="91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53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DO LDS MEMBERS AGREE IN…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Times" panose="02020603050405020304" pitchFamily="18" charset="0"/>
                <a:ea typeface="Cambria" panose="02040503050406030204" pitchFamily="18" charset="0"/>
                <a:cs typeface="Times" panose="02020603050405020304" pitchFamily="18" charset="0"/>
              </a:rPr>
              <a:t>VIEWS ON THE TRINITY</a:t>
            </a:r>
          </a:p>
        </p:txBody>
      </p:sp>
    </p:spTree>
    <p:extLst>
      <p:ext uri="{BB962C8B-B14F-4D97-AF65-F5344CB8AC3E}">
        <p14:creationId xmlns:p14="http://schemas.microsoft.com/office/powerpoint/2010/main" val="746724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he Lutheran Church: 15 Facts About Their History &amp; Beliefs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03" y="384815"/>
            <a:ext cx="11661193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1C14E3B-A88B-0614-872E-8E2BD56F1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8" b="94148" l="874" r="99738">
                        <a14:foregroundMark x1="49038" y1="20257" x2="55944" y2="18264"/>
                        <a14:foregroundMark x1="73864" y1="37492" x2="55245" y2="17556"/>
                        <a14:foregroundMark x1="55245" y1="17556" x2="37063" y2="24309"/>
                        <a14:foregroundMark x1="37063" y1="24309" x2="50437" y2="16463"/>
                        <a14:foregroundMark x1="79720" y1="36977" x2="74563" y2="27653"/>
                        <a14:foregroundMark x1="71853" y1="24051" x2="41608" y2="13826"/>
                        <a14:foregroundMark x1="41608" y1="13826" x2="30157" y2="21929"/>
                        <a14:foregroundMark x1="30157" y1="21929" x2="28059" y2="26624"/>
                        <a14:foregroundMark x1="25262" y1="34212" x2="38024" y2="31190"/>
                        <a14:foregroundMark x1="62500" y1="20772" x2="77360" y2="22572"/>
                        <a14:foregroundMark x1="78671" y1="31190" x2="53059" y2="15241"/>
                        <a14:foregroundMark x1="53059" y1="15241" x2="69668" y2="22830"/>
                        <a14:foregroundMark x1="69668" y1="22830" x2="55857" y2="16849"/>
                        <a14:foregroundMark x1="55857" y1="16849" x2="73427" y2="21479"/>
                        <a14:foregroundMark x1="73427" y1="21479" x2="75612" y2="25852"/>
                        <a14:foregroundMark x1="82517" y1="36013" x2="76661" y2="33441"/>
                        <a14:foregroundMark x1="82517" y1="36013" x2="76661" y2="29646"/>
                        <a14:foregroundMark x1="67657" y1="59293" x2="91259" y2="76849"/>
                        <a14:foregroundMark x1="91259" y1="76849" x2="81469" y2="90868"/>
                        <a14:foregroundMark x1="81469" y1="90868" x2="59091" y2="95434"/>
                        <a14:foregroundMark x1="59091" y1="95434" x2="41434" y2="94212"/>
                        <a14:foregroundMark x1="41434" y1="94212" x2="22465" y2="88489"/>
                        <a14:foregroundMark x1="22465" y1="88489" x2="11189" y2="74019"/>
                        <a14:foregroundMark x1="11189" y1="74019" x2="41958" y2="52926"/>
                        <a14:foregroundMark x1="41958" y1="52926" x2="47028" y2="53248"/>
                        <a14:foregroundMark x1="85227" y1="76527" x2="86626" y2="86431"/>
                        <a14:foregroundMark x1="93182" y1="83408" x2="99738" y2="81865"/>
                        <a14:foregroundMark x1="92133" y1="84630" x2="68706" y2="73762"/>
                        <a14:foregroundMark x1="14948" y1="83666" x2="874" y2="76013"/>
                        <a14:foregroundMark x1="874" y1="76013" x2="14948" y2="82894"/>
                        <a14:foregroundMark x1="14948" y1="82894" x2="15297" y2="83666"/>
                        <a14:foregroundMark x1="25262" y1="40322" x2="36626" y2="19486"/>
                        <a14:foregroundMark x1="36626" y1="19486" x2="36976" y2="20514"/>
                        <a14:foregroundMark x1="25612" y1="35241" x2="36976" y2="26109"/>
                        <a14:foregroundMark x1="45979" y1="12926" x2="70542" y2="19936"/>
                        <a14:foregroundMark x1="70542" y1="19936" x2="55070" y2="17106"/>
                        <a14:foregroundMark x1="55070" y1="17106" x2="72727" y2="26881"/>
                        <a14:foregroundMark x1="72727" y1="26881" x2="62063" y2="14469"/>
                        <a14:foregroundMark x1="62063" y1="14469" x2="40997" y2="14727"/>
                        <a14:foregroundMark x1="40997" y1="14727" x2="27010" y2="24566"/>
                        <a14:foregroundMark x1="27010" y1="24566" x2="32867" y2="22058"/>
                        <a14:foregroundMark x1="68829" y1="15104" x2="62325" y2="13312"/>
                        <a14:foregroundMark x1="82168" y1="18778" x2="81140" y2="18495"/>
                        <a14:foregroundMark x1="62325" y1="13312" x2="74563" y2="22830"/>
                        <a14:foregroundMark x1="74563" y1="22830" x2="77360" y2="21801"/>
                        <a14:backgroundMark x1="86276" y1="25338" x2="69056" y2="10418"/>
                        <a14:backgroundMark x1="69406" y1="14469" x2="86976" y2="15434"/>
                        <a14:backgroundMark x1="82867" y1="18778" x2="86976" y2="19293"/>
                        <a14:backgroundMark x1="82517" y1="20000" x2="79021" y2="14469"/>
                        <a14:backgroundMark x1="86276" y1="21543" x2="81119" y2="11383"/>
                        <a14:backgroundMark x1="81818" y1="19486" x2="79021" y2="16977"/>
                        <a14:backgroundMark x1="78671" y1="19486" x2="93182" y2="17492"/>
                        <a14:backgroundMark x1="77360" y1="18006" x2="80769" y2="18521"/>
                        <a14:backgroundMark x1="81469" y1="19486" x2="64248" y2="8875"/>
                        <a14:backgroundMark x1="69755" y1="13441" x2="83217" y2="22058"/>
                        <a14:backgroundMark x1="83217" y1="22058" x2="83829" y2="220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30" y="1120876"/>
            <a:ext cx="3319460" cy="4512293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96258E4-CAF1-1E16-085B-5BD4FCC5B71D}"/>
              </a:ext>
            </a:extLst>
          </p:cNvPr>
          <p:cNvSpPr/>
          <p:nvPr/>
        </p:nvSpPr>
        <p:spPr>
          <a:xfrm>
            <a:off x="4513317" y="1120876"/>
            <a:ext cx="6851410" cy="222014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“I have always declared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be a distinct personage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a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separate and distinct 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personage from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 the Father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that the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Holy Ghost 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was a distinct personage and a Spirit: and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these three constitute three distinct personages and three Gods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” </a:t>
            </a:r>
          </a:p>
          <a:p>
            <a:pPr algn="just"/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 (Joseph Smith, “History of the Church”, 6:474).</a:t>
            </a:r>
            <a:endParaRPr lang="es-MX" sz="16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845143-7F61-0E5A-615E-BD1275557693}"/>
              </a:ext>
            </a:extLst>
          </p:cNvPr>
          <p:cNvSpPr txBox="1"/>
          <p:nvPr/>
        </p:nvSpPr>
        <p:spPr>
          <a:xfrm>
            <a:off x="4513317" y="4077086"/>
            <a:ext cx="6851410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LDS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Church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denies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existence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of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Trinity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unity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between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Jesus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God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and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Holy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Spirit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</a:p>
          <a:p>
            <a:pPr algn="just"/>
            <a:endParaRPr lang="es-MX" dirty="0">
              <a:solidFill>
                <a:schemeClr val="bg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/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Instead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their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aproach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heirarchy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of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Gods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are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joined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in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purpose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which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guide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“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Latter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Day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Saints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” in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their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back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Father´s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presence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7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he Lutheran Church: 15 Facts About Their History &amp; Beliefs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23" y="384815"/>
            <a:ext cx="11434916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enominational Logos, Seals, and Emblems: Symbolism &amp; Significance | Ashley  Danyew">
            <a:extLst>
              <a:ext uri="{FF2B5EF4-FFF2-40B4-BE49-F238E27FC236}">
                <a16:creationId xmlns:a16="http://schemas.microsoft.com/office/drawing/2014/main" id="{70AA7842-C656-8B43-662F-42B5025E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00" b="91700" l="7800" r="95100">
                        <a14:foregroundMark x1="90700" y1="47200" x2="84400" y2="37600"/>
                        <a14:foregroundMark x1="92700" y1="39600" x2="93753" y2="42978"/>
                        <a14:foregroundMark x1="55400" y1="12000" x2="44500" y2="9000"/>
                        <a14:foregroundMark x1="44500" y1="9000" x2="42400" y2="9500"/>
                        <a14:foregroundMark x1="65100" y1="88900" x2="55800" y2="91700"/>
                        <a14:foregroundMark x1="55800" y1="91700" x2="51100" y2="90800"/>
                        <a14:foregroundMark x1="31600" y1="42600" x2="65500" y2="33700"/>
                        <a14:foregroundMark x1="65500" y1="33700" x2="65200" y2="34000"/>
                        <a14:foregroundMark x1="58500" y1="33100" x2="48100" y2="31800"/>
                        <a14:foregroundMark x1="48100" y1="31800" x2="38900" y2="38600"/>
                        <a14:foregroundMark x1="38900" y1="38600" x2="35500" y2="48400"/>
                        <a14:foregroundMark x1="35500" y1="48400" x2="56100" y2="58900"/>
                        <a14:foregroundMark x1="56100" y1="58900" x2="34400" y2="58600"/>
                        <a14:foregroundMark x1="34400" y1="58600" x2="51900" y2="54800"/>
                        <a14:foregroundMark x1="51900" y1="54800" x2="59500" y2="48900"/>
                        <a14:foregroundMark x1="59500" y1="48900" x2="62200" y2="41700"/>
                        <a14:foregroundMark x1="62200" y1="41700" x2="58700" y2="54000"/>
                        <a14:foregroundMark x1="58700" y1="54000" x2="63300" y2="47700"/>
                        <a14:foregroundMark x1="63300" y1="47700" x2="50200" y2="42800"/>
                        <a14:foregroundMark x1="50200" y1="42800" x2="47800" y2="33200"/>
                        <a14:foregroundMark x1="47800" y1="33200" x2="53300" y2="30000"/>
                        <a14:foregroundMark x1="58700" y1="36100" x2="67200" y2="52900"/>
                        <a14:foregroundMark x1="67200" y1="52900" x2="54400" y2="42700"/>
                        <a14:foregroundMark x1="54400" y1="42700" x2="66900" y2="40000"/>
                        <a14:foregroundMark x1="66900" y1="40000" x2="69100" y2="43200"/>
                        <a14:foregroundMark x1="68100" y1="54600" x2="61200" y2="62900"/>
                        <a14:foregroundMark x1="61200" y1="62900" x2="75500" y2="61200"/>
                        <a14:foregroundMark x1="65600" y1="64900" x2="58600" y2="67600"/>
                        <a14:foregroundMark x1="58600" y1="67600" x2="60800" y2="64100"/>
                        <a14:foregroundMark x1="56500" y1="57300" x2="55900" y2="38100"/>
                        <a14:foregroundMark x1="11300" y1="57900" x2="7800" y2="50200"/>
                        <a14:foregroundMark x1="7800" y1="50200" x2="8100" y2="41300"/>
                        <a14:foregroundMark x1="26800" y1="47300" x2="46300" y2="41600"/>
                        <a14:backgroundMark x1="95400" y1="45500" x2="93800" y2="47500"/>
                        <a14:backgroundMark x1="95700" y1="46300" x2="94100" y2="44400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247" y="275143"/>
            <a:ext cx="3704998" cy="370499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or qué protestó Martín Lutero hace más de 500 años? | RPP Noticias">
            <a:extLst>
              <a:ext uri="{FF2B5EF4-FFF2-40B4-BE49-F238E27FC236}">
                <a16:creationId xmlns:a16="http://schemas.microsoft.com/office/drawing/2014/main" id="{B02201F1-9436-A9AB-3F49-36BFA912A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86" b="95259" l="9830" r="89806">
                        <a14:foregroundMark x1="33617" y1="39224" x2="29369" y2="67457"/>
                        <a14:foregroundMark x1="29369" y1="67457" x2="41141" y2="90948"/>
                        <a14:foregroundMark x1="41141" y1="90948" x2="56189" y2="96121"/>
                        <a14:foregroundMark x1="56189" y1="96121" x2="63835" y2="95474"/>
                        <a14:foregroundMark x1="63835" y1="95474" x2="65898" y2="90733"/>
                        <a14:foregroundMark x1="63592" y1="60776" x2="63235" y2="58282"/>
                        <a14:foregroundMark x1="46602" y1="9698" x2="43939" y2="4968"/>
                        <a14:foregroundMark x1="39078" y1="6681" x2="49515" y2="5819"/>
                        <a14:foregroundMark x1="49515" y1="5819" x2="49712" y2="5936"/>
                        <a14:backgroundMark x1="51699" y1="20690" x2="59951" y2="2802"/>
                        <a14:backgroundMark x1="71081" y1="13330" x2="72937" y2="24569"/>
                        <a14:backgroundMark x1="70267" y1="8405" x2="70417" y2="9311"/>
                        <a14:backgroundMark x1="72209" y1="44181" x2="65291" y2="54095"/>
                        <a14:backgroundMark x1="65291" y1="54095" x2="70024" y2="33190"/>
                        <a14:backgroundMark x1="70024" y1="33190" x2="65170" y2="39871"/>
                        <a14:backgroundMark x1="65170" y1="39871" x2="78883" y2="31034"/>
                        <a14:backgroundMark x1="78883" y1="31034" x2="74272" y2="71983"/>
                        <a14:backgroundMark x1="74272" y1="71983" x2="74029" y2="63147"/>
                        <a14:backgroundMark x1="61650" y1="73060" x2="59223" y2="63793"/>
                        <a14:backgroundMark x1="62136" y1="54095" x2="62864" y2="41810"/>
                        <a14:backgroundMark x1="64319" y1="4478" x2="64078" y2="4526"/>
                        <a14:backgroundMark x1="66654" y1="4009" x2="64471" y2="4447"/>
                        <a14:backgroundMark x1="70510" y1="3233" x2="67020" y2="3935"/>
                        <a14:backgroundMark x1="64078" y1="4526" x2="61650" y2="9267"/>
                        <a14:backgroundMark x1="68689" y1="24353" x2="68568" y2="21121"/>
                        <a14:backgroundMark x1="51092" y1="7112" x2="49515" y2="5172"/>
                        <a14:backgroundMark x1="45267" y1="1293" x2="40049" y2="862"/>
                        <a14:backgroundMark x1="62379" y1="40086" x2="62621" y2="45259"/>
                        <a14:backgroundMark x1="62379" y1="53233" x2="62500" y2="41810"/>
                        <a14:backgroundMark x1="62500" y1="41810" x2="63592" y2="37716"/>
                        <a14:backgroundMark x1="63107" y1="39655" x2="61772" y2="51078"/>
                        <a14:backgroundMark x1="61772" y1="51078" x2="64927" y2="55603"/>
                        <a14:backgroundMark x1="68471" y1="8112" x2="70388" y2="2802"/>
                        <a14:backgroundMark x1="65049" y1="9698" x2="66505" y2="3879"/>
                        <a14:backgroundMark x1="70024" y1="39440" x2="59951" y2="18750"/>
                        <a14:backgroundMark x1="64078" y1="17026" x2="66990" y2="12500"/>
                        <a14:backgroundMark x1="67840" y1="11853" x2="60194" y2="11853"/>
                        <a14:backgroundMark x1="60194" y1="11853" x2="70024" y2="9698"/>
                        <a14:backgroundMark x1="70024" y1="9698" x2="62257" y2="12500"/>
                        <a14:backgroundMark x1="62257" y1="12500" x2="64199" y2="14224"/>
                        <a14:backgroundMark x1="65291" y1="24784" x2="64806" y2="3879"/>
                        <a14:backgroundMark x1="64806" y1="3879" x2="78034" y2="12069"/>
                        <a14:backgroundMark x1="68568" y1="23922" x2="67597" y2="25431"/>
                        <a14:backgroundMark x1="67597" y1="22845" x2="68447" y2="17241"/>
                        <a14:backgroundMark x1="66990" y1="18103" x2="66990" y2="18103"/>
                        <a14:backgroundMark x1="66990" y1="17888" x2="67597" y2="17026"/>
                        <a14:backgroundMark x1="67597" y1="17026" x2="67597" y2="17026"/>
                        <a14:backgroundMark x1="67476" y1="16379" x2="67476" y2="16379"/>
                        <a14:backgroundMark x1="51578" y1="34483" x2="59223" y2="49138"/>
                        <a14:backgroundMark x1="59223" y1="49138" x2="55947" y2="28664"/>
                        <a14:backgroundMark x1="55947" y1="28664" x2="51942" y2="34267"/>
                        <a14:backgroundMark x1="49757" y1="37069" x2="58738" y2="54310"/>
                        <a14:backgroundMark x1="58738" y1="54310" x2="58131" y2="70905"/>
                        <a14:backgroundMark x1="58131" y1="70905" x2="52063" y2="50000"/>
                        <a14:backgroundMark x1="52063" y1="50000" x2="51335" y2="36638"/>
                        <a14:backgroundMark x1="51335" y1="36638" x2="58738" y2="40733"/>
                        <a14:backgroundMark x1="58738" y1="40733" x2="59951" y2="42672"/>
                        <a14:backgroundMark x1="55947" y1="64440" x2="61650" y2="72845"/>
                        <a14:backgroundMark x1="61772" y1="19828" x2="77549" y2="10991"/>
                        <a14:backgroundMark x1="61893" y1="15302" x2="48665" y2="647"/>
                        <a14:backgroundMark x1="49636" y1="6034" x2="56553" y2="17457"/>
                        <a14:backgroundMark x1="56553" y1="17457" x2="57403" y2="178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-10470"/>
          <a:stretch/>
        </p:blipFill>
        <p:spPr bwMode="auto">
          <a:xfrm>
            <a:off x="-1363898" y="1989217"/>
            <a:ext cx="7969084" cy="495727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7B7C34A-CA2E-8787-148C-D793EE6433EA}"/>
              </a:ext>
            </a:extLst>
          </p:cNvPr>
          <p:cNvSpPr/>
          <p:nvPr/>
        </p:nvSpPr>
        <p:spPr>
          <a:xfrm>
            <a:off x="5731105" y="1103634"/>
            <a:ext cx="5702885" cy="25100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“I believe in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Christ, His only Son our Lord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Who was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conceived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by the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Holy Spirit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; […] I believe that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 is true God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begotten of the Father from eternity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also true man, born of the Virgin Mary; and that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He is my Lord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Who has redeemed me, a lost and condemned creature” </a:t>
            </a: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 </a:t>
            </a:r>
            <a:r>
              <a:rPr lang="es-MX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(Dr. Martin Luther, 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“Small Catechism”</a:t>
            </a:r>
            <a:r>
              <a:rPr lang="es-MX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1B91BCD-E7A9-A332-64DB-27FC34CA0F2A}"/>
              </a:ext>
            </a:extLst>
          </p:cNvPr>
          <p:cNvSpPr txBox="1"/>
          <p:nvPr/>
        </p:nvSpPr>
        <p:spPr>
          <a:xfrm>
            <a:off x="4807975" y="4581794"/>
            <a:ext cx="6626015" cy="9233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doctrines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very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deep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rooted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intro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Christianity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such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even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after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protestant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reformation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still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very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well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accepted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early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protestants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(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Lutherans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9191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4A3EC87E-0118-F74C-62A4-D5EA86B54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6BBFD617-6444-70B6-8B93-02FD977F9F25}"/>
              </a:ext>
            </a:extLst>
          </p:cNvPr>
          <p:cNvSpPr/>
          <p:nvPr/>
        </p:nvSpPr>
        <p:spPr>
          <a:xfrm>
            <a:off x="1612834" y="612288"/>
            <a:ext cx="8686577" cy="13403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“[…]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don’t believe in the traditional concept of the Trinity</a:t>
            </a:r>
            <a:r>
              <a:rPr lang="en-US" sz="1600" b="0" i="1" dirty="0">
                <a:solidFill>
                  <a:srgbClr val="0D0F1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believe that the Father, the Son, and the Holy Ghost are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three separate beings 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who are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one in purpose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.”</a:t>
            </a:r>
          </a:p>
          <a:p>
            <a:pPr algn="ctr"/>
            <a:endParaRPr lang="en-US" sz="1400" b="0" i="1" dirty="0">
              <a:solidFill>
                <a:srgbClr val="0D0F10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14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(LDS Online Manual, “</a:t>
            </a:r>
            <a:r>
              <a:rPr lang="en-US" sz="14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Do Members of The Church of Jesus Christ of Latter-day Saints Believe in the Trinity?”)</a:t>
            </a:r>
            <a:endParaRPr lang="es-MX" sz="14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62F1F3-2E14-DAF2-15A1-8F6CCAE76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381" y="2136338"/>
            <a:ext cx="3112030" cy="4005742"/>
          </a:xfrm>
          <a:prstGeom prst="rect">
            <a:avLst/>
          </a:prstGeom>
        </p:spPr>
      </p:pic>
      <p:sp>
        <p:nvSpPr>
          <p:cNvPr id="8" name="AutoShape 12" descr="Take a bittersweet visit to a Latter-day Saint temple on its open day : NPR">
            <a:extLst>
              <a:ext uri="{FF2B5EF4-FFF2-40B4-BE49-F238E27FC236}">
                <a16:creationId xmlns:a16="http://schemas.microsoft.com/office/drawing/2014/main" id="{4E2E130B-8D34-3841-3A8D-B46F48260B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ABA11C-74AE-A81D-D9E9-87B26120BA60}"/>
              </a:ext>
            </a:extLst>
          </p:cNvPr>
          <p:cNvSpPr txBox="1"/>
          <p:nvPr/>
        </p:nvSpPr>
        <p:spPr>
          <a:xfrm>
            <a:off x="1612834" y="2136338"/>
            <a:ext cx="5183252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rinity doctrine dates way back to the church origin.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Trinity´s complex nature was often subject for confusion, as a result, doctrines like Tritheism (Doctrine that claims God, Jesus, and Holy Spirit are three separate gods) where often preached, because of it, Church fathers like St. Basil, addressed the issue.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9BFF6FB-2742-5576-19E0-AC1AA2AE375D}"/>
              </a:ext>
            </a:extLst>
          </p:cNvPr>
          <p:cNvSpPr/>
          <p:nvPr/>
        </p:nvSpPr>
        <p:spPr>
          <a:xfrm>
            <a:off x="1612833" y="4074327"/>
            <a:ext cx="5183253" cy="20677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"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do not speak of three gods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as though they were individuals who share a common nature like three men. For the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Godhead is one and the same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 persons of the Trinity are distinct but not separate, sharing the same essence without division.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</a:t>
            </a:r>
            <a:r>
              <a:rPr lang="en-US" sz="1600" i="1" dirty="0">
                <a:solidFill>
                  <a:schemeClr val="bg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1600" i="1" dirty="0">
              <a:solidFill>
                <a:schemeClr val="bg1"/>
              </a:solidFill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(On the Holy Spirit, Chapter 18, 45), II Century AD.)</a:t>
            </a:r>
            <a:endParaRPr lang="es-MX" sz="16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0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The Council of Nicaea - The Christian Institute">
            <a:extLst>
              <a:ext uri="{FF2B5EF4-FFF2-40B4-BE49-F238E27FC236}">
                <a16:creationId xmlns:a16="http://schemas.microsoft.com/office/drawing/2014/main" id="{CACE3B2A-CF13-7CFD-39ED-B2FA6F5C1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B25DF171-82C4-873E-7AB9-F4491BD3BB52}"/>
              </a:ext>
            </a:extLst>
          </p:cNvPr>
          <p:cNvGrpSpPr/>
          <p:nvPr/>
        </p:nvGrpSpPr>
        <p:grpSpPr>
          <a:xfrm>
            <a:off x="560439" y="381942"/>
            <a:ext cx="4444180" cy="6209764"/>
            <a:chOff x="6947175" y="155533"/>
            <a:chExt cx="4444180" cy="6209764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B3A485C3-7BCD-A560-D119-74970693F7A8}"/>
                </a:ext>
              </a:extLst>
            </p:cNvPr>
            <p:cNvGrpSpPr/>
            <p:nvPr/>
          </p:nvGrpSpPr>
          <p:grpSpPr>
            <a:xfrm>
              <a:off x="7035972" y="1111044"/>
              <a:ext cx="4266586" cy="5254253"/>
              <a:chOff x="6548898" y="383459"/>
              <a:chExt cx="5145343" cy="6031000"/>
            </a:xfrm>
          </p:grpSpPr>
          <p:sp>
            <p:nvSpPr>
              <p:cNvPr id="23" name="Elipse 22">
                <a:extLst>
                  <a:ext uri="{FF2B5EF4-FFF2-40B4-BE49-F238E27FC236}">
                    <a16:creationId xmlns:a16="http://schemas.microsoft.com/office/drawing/2014/main" id="{9AA68033-C3B2-0BA5-804F-3F983B7B4933}"/>
                  </a:ext>
                </a:extLst>
              </p:cNvPr>
              <p:cNvSpPr/>
              <p:nvPr/>
            </p:nvSpPr>
            <p:spPr>
              <a:xfrm>
                <a:off x="10157951" y="5116601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HOLY SPIRIT</a:t>
                </a:r>
              </a:p>
            </p:txBody>
          </p:sp>
          <p:sp>
            <p:nvSpPr>
              <p:cNvPr id="24" name="Elipse 23">
                <a:extLst>
                  <a:ext uri="{FF2B5EF4-FFF2-40B4-BE49-F238E27FC236}">
                    <a16:creationId xmlns:a16="http://schemas.microsoft.com/office/drawing/2014/main" id="{932418A0-31D2-06FC-B290-459348377CFD}"/>
                  </a:ext>
                </a:extLst>
              </p:cNvPr>
              <p:cNvSpPr/>
              <p:nvPr/>
            </p:nvSpPr>
            <p:spPr>
              <a:xfrm>
                <a:off x="6787330" y="5116601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SON</a:t>
                </a:r>
              </a:p>
              <a:p>
                <a:pPr algn="ctr"/>
                <a:r>
                  <a:rPr lang="es-MX" sz="1200" dirty="0"/>
                  <a:t>JESUS</a:t>
                </a:r>
              </a:p>
            </p:txBody>
          </p:sp>
          <p:sp>
            <p:nvSpPr>
              <p:cNvPr id="25" name="Rectángulo 24">
                <a:extLst>
                  <a:ext uri="{FF2B5EF4-FFF2-40B4-BE49-F238E27FC236}">
                    <a16:creationId xmlns:a16="http://schemas.microsoft.com/office/drawing/2014/main" id="{7AA4E2C1-8AF8-2FB0-F7C5-93DA622AA1D1}"/>
                  </a:ext>
                </a:extLst>
              </p:cNvPr>
              <p:cNvSpPr/>
              <p:nvPr/>
            </p:nvSpPr>
            <p:spPr>
              <a:xfrm>
                <a:off x="6961239" y="383459"/>
                <a:ext cx="4198374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F30E0FEE-9454-8ECE-3A99-A27B1C2C6635}"/>
                  </a:ext>
                </a:extLst>
              </p:cNvPr>
              <p:cNvSpPr/>
              <p:nvPr/>
            </p:nvSpPr>
            <p:spPr>
              <a:xfrm>
                <a:off x="8411496" y="2707084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200" dirty="0"/>
                  <a:t>FATHER</a:t>
                </a:r>
              </a:p>
              <a:p>
                <a:pPr algn="ctr"/>
                <a:r>
                  <a:rPr lang="es-MX" sz="1400" dirty="0"/>
                  <a:t>YHWH</a:t>
                </a:r>
              </a:p>
            </p:txBody>
          </p:sp>
          <p:sp>
            <p:nvSpPr>
              <p:cNvPr id="28" name="Flecha: hacia abajo 27">
                <a:extLst>
                  <a:ext uri="{FF2B5EF4-FFF2-40B4-BE49-F238E27FC236}">
                    <a16:creationId xmlns:a16="http://schemas.microsoft.com/office/drawing/2014/main" id="{5A59B85A-DC92-5A5E-CE7F-EC5452713EE8}"/>
                  </a:ext>
                </a:extLst>
              </p:cNvPr>
              <p:cNvSpPr/>
              <p:nvPr/>
            </p:nvSpPr>
            <p:spPr>
              <a:xfrm>
                <a:off x="8791267" y="1238866"/>
                <a:ext cx="538317" cy="151481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12DA0E8A-4965-8523-A593-D4D75A6B6057}"/>
                  </a:ext>
                </a:extLst>
              </p:cNvPr>
              <p:cNvSpPr/>
              <p:nvPr/>
            </p:nvSpPr>
            <p:spPr>
              <a:xfrm>
                <a:off x="7934631" y="1652062"/>
                <a:ext cx="2251587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ETERNALY IS…</a:t>
                </a:r>
              </a:p>
            </p:txBody>
          </p:sp>
          <p:sp>
            <p:nvSpPr>
              <p:cNvPr id="32" name="Flecha: hacia abajo 31">
                <a:extLst>
                  <a:ext uri="{FF2B5EF4-FFF2-40B4-BE49-F238E27FC236}">
                    <a16:creationId xmlns:a16="http://schemas.microsoft.com/office/drawing/2014/main" id="{BE7B9756-EFA2-5E86-14FC-B73F92863517}"/>
                  </a:ext>
                </a:extLst>
              </p:cNvPr>
              <p:cNvSpPr/>
              <p:nvPr/>
            </p:nvSpPr>
            <p:spPr>
              <a:xfrm>
                <a:off x="7168944" y="1238865"/>
                <a:ext cx="538317" cy="387773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3" name="Rectángulo 32">
                <a:extLst>
                  <a:ext uri="{FF2B5EF4-FFF2-40B4-BE49-F238E27FC236}">
                    <a16:creationId xmlns:a16="http://schemas.microsoft.com/office/drawing/2014/main" id="{034D8E81-EF2E-C386-C029-606445D6AD34}"/>
                  </a:ext>
                </a:extLst>
              </p:cNvPr>
              <p:cNvSpPr/>
              <p:nvPr/>
            </p:nvSpPr>
            <p:spPr>
              <a:xfrm>
                <a:off x="6548898" y="2430771"/>
                <a:ext cx="1774722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ETERNALY IS…</a:t>
                </a:r>
              </a:p>
            </p:txBody>
          </p:sp>
          <p:sp>
            <p:nvSpPr>
              <p:cNvPr id="34" name="Flecha: hacia abajo 33">
                <a:extLst>
                  <a:ext uri="{FF2B5EF4-FFF2-40B4-BE49-F238E27FC236}">
                    <a16:creationId xmlns:a16="http://schemas.microsoft.com/office/drawing/2014/main" id="{E1E70026-F3AD-1512-943A-1789EAFCEBCA}"/>
                  </a:ext>
                </a:extLst>
              </p:cNvPr>
              <p:cNvSpPr/>
              <p:nvPr/>
            </p:nvSpPr>
            <p:spPr>
              <a:xfrm>
                <a:off x="10539565" y="1238865"/>
                <a:ext cx="538317" cy="387773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5" name="Rectángulo 34">
                <a:extLst>
                  <a:ext uri="{FF2B5EF4-FFF2-40B4-BE49-F238E27FC236}">
                    <a16:creationId xmlns:a16="http://schemas.microsoft.com/office/drawing/2014/main" id="{FDEFDF21-E9DF-96F3-DBF9-FEBA348F7818}"/>
                  </a:ext>
                </a:extLst>
              </p:cNvPr>
              <p:cNvSpPr/>
              <p:nvPr/>
            </p:nvSpPr>
            <p:spPr>
              <a:xfrm>
                <a:off x="9919519" y="2430771"/>
                <a:ext cx="1774722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ETERNALY IS…</a:t>
                </a:r>
              </a:p>
            </p:txBody>
          </p:sp>
          <p:sp>
            <p:nvSpPr>
              <p:cNvPr id="41" name="Flecha: a la izquierda, derecha y arriba 40">
                <a:extLst>
                  <a:ext uri="{FF2B5EF4-FFF2-40B4-BE49-F238E27FC236}">
                    <a16:creationId xmlns:a16="http://schemas.microsoft.com/office/drawing/2014/main" id="{8AAF97CF-B090-4518-E3A2-EB11B63DFC9E}"/>
                  </a:ext>
                </a:extLst>
              </p:cNvPr>
              <p:cNvSpPr/>
              <p:nvPr/>
            </p:nvSpPr>
            <p:spPr>
              <a:xfrm>
                <a:off x="7868109" y="4169363"/>
                <a:ext cx="2452228" cy="1310293"/>
              </a:xfrm>
              <a:prstGeom prst="leftRightUpArrow">
                <a:avLst>
                  <a:gd name="adj1" fmla="val 21704"/>
                  <a:gd name="adj2" fmla="val 18246"/>
                  <a:gd name="adj3" fmla="val 21998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id="{D83C249C-A50A-4A97-672C-25EE686BBBE4}"/>
                  </a:ext>
                </a:extLst>
              </p:cNvPr>
              <p:cNvSpPr/>
              <p:nvPr/>
            </p:nvSpPr>
            <p:spPr>
              <a:xfrm>
                <a:off x="8246036" y="4906037"/>
                <a:ext cx="1692687" cy="71309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200" dirty="0"/>
                  <a:t>ETERNALLY </a:t>
                </a:r>
              </a:p>
              <a:p>
                <a:pPr algn="ctr"/>
                <a:r>
                  <a:rPr lang="es-MX" sz="1200" dirty="0"/>
                  <a:t>CO-EXIST WITH…</a:t>
                </a:r>
              </a:p>
            </p:txBody>
          </p:sp>
        </p:grpSp>
        <p:sp>
          <p:nvSpPr>
            <p:cNvPr id="58" name="Rectángulo 57">
              <a:extLst>
                <a:ext uri="{FF2B5EF4-FFF2-40B4-BE49-F238E27FC236}">
                  <a16:creationId xmlns:a16="http://schemas.microsoft.com/office/drawing/2014/main" id="{0AAC243A-B762-D172-B8E0-5E5C71FCAE21}"/>
                </a:ext>
              </a:extLst>
            </p:cNvPr>
            <p:cNvSpPr/>
            <p:nvPr/>
          </p:nvSpPr>
          <p:spPr>
            <a:xfrm>
              <a:off x="6947175" y="155533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TRINITARIAN MODEL</a:t>
              </a:r>
            </a:p>
          </p:txBody>
        </p: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6913BF9C-C758-122D-BB0C-366316013834}"/>
              </a:ext>
            </a:extLst>
          </p:cNvPr>
          <p:cNvSpPr txBox="1"/>
          <p:nvPr/>
        </p:nvSpPr>
        <p:spPr>
          <a:xfrm>
            <a:off x="6013933" y="2722251"/>
            <a:ext cx="4542504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Trinity </a:t>
            </a:r>
            <a:r>
              <a:rPr lang="es-MX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persons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still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Israel.</a:t>
            </a:r>
          </a:p>
          <a:p>
            <a:pPr algn="just"/>
            <a:endParaRPr lang="es-MX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forever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Father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Son,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Holy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Spirit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64650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66641DDB-485E-FFA0-0B27-2F236BC4FED0}"/>
              </a:ext>
            </a:extLst>
          </p:cNvPr>
          <p:cNvGrpSpPr/>
          <p:nvPr/>
        </p:nvGrpSpPr>
        <p:grpSpPr>
          <a:xfrm>
            <a:off x="6815089" y="806362"/>
            <a:ext cx="4472368" cy="5245275"/>
            <a:chOff x="6933081" y="155533"/>
            <a:chExt cx="4472368" cy="5245275"/>
          </a:xfrm>
        </p:grpSpPr>
        <p:grpSp>
          <p:nvGrpSpPr>
            <p:cNvPr id="45" name="Grupo 44">
              <a:extLst>
                <a:ext uri="{FF2B5EF4-FFF2-40B4-BE49-F238E27FC236}">
                  <a16:creationId xmlns:a16="http://schemas.microsoft.com/office/drawing/2014/main" id="{6068F0F7-D3CC-E58A-7863-E7747298F873}"/>
                </a:ext>
              </a:extLst>
            </p:cNvPr>
            <p:cNvGrpSpPr/>
            <p:nvPr/>
          </p:nvGrpSpPr>
          <p:grpSpPr>
            <a:xfrm>
              <a:off x="6933081" y="1362319"/>
              <a:ext cx="4472368" cy="4038489"/>
              <a:chOff x="6612721" y="1041302"/>
              <a:chExt cx="4472368" cy="4038489"/>
            </a:xfrm>
          </p:grpSpPr>
          <p:sp>
            <p:nvSpPr>
              <p:cNvPr id="33" name="Triángulo isósceles 32">
                <a:extLst>
                  <a:ext uri="{FF2B5EF4-FFF2-40B4-BE49-F238E27FC236}">
                    <a16:creationId xmlns:a16="http://schemas.microsoft.com/office/drawing/2014/main" id="{AE8789F5-79AC-8C6C-655D-98FBAFBCCD13}"/>
                  </a:ext>
                </a:extLst>
              </p:cNvPr>
              <p:cNvSpPr/>
              <p:nvPr/>
            </p:nvSpPr>
            <p:spPr>
              <a:xfrm>
                <a:off x="7048319" y="1531274"/>
                <a:ext cx="3525102" cy="3038881"/>
              </a:xfrm>
              <a:prstGeom prst="triangl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4" name="Triángulo isósceles 33">
                <a:extLst>
                  <a:ext uri="{FF2B5EF4-FFF2-40B4-BE49-F238E27FC236}">
                    <a16:creationId xmlns:a16="http://schemas.microsoft.com/office/drawing/2014/main" id="{E7C039D1-B047-EE70-21E7-AACEC54449CA}"/>
                  </a:ext>
                </a:extLst>
              </p:cNvPr>
              <p:cNvSpPr/>
              <p:nvPr/>
            </p:nvSpPr>
            <p:spPr>
              <a:xfrm>
                <a:off x="7486912" y="2047720"/>
                <a:ext cx="2645201" cy="2280346"/>
              </a:xfrm>
              <a:prstGeom prst="triangl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6" name="Rectángulo 35">
                <a:extLst>
                  <a:ext uri="{FF2B5EF4-FFF2-40B4-BE49-F238E27FC236}">
                    <a16:creationId xmlns:a16="http://schemas.microsoft.com/office/drawing/2014/main" id="{C3E7E038-0624-72D8-9083-1614B253E9B3}"/>
                  </a:ext>
                </a:extLst>
              </p:cNvPr>
              <p:cNvSpPr/>
              <p:nvPr/>
            </p:nvSpPr>
            <p:spPr>
              <a:xfrm>
                <a:off x="8661184" y="1529413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id="{507F7942-8E6D-DC59-5C21-B88EA1C3A78A}"/>
                  </a:ext>
                </a:extLst>
              </p:cNvPr>
              <p:cNvSpPr/>
              <p:nvPr/>
            </p:nvSpPr>
            <p:spPr>
              <a:xfrm rot="7050714">
                <a:off x="9562592" y="2993794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Elipse 18">
                <a:extLst>
                  <a:ext uri="{FF2B5EF4-FFF2-40B4-BE49-F238E27FC236}">
                    <a16:creationId xmlns:a16="http://schemas.microsoft.com/office/drawing/2014/main" id="{B70A491A-C733-80C8-195F-896AF077B71C}"/>
                  </a:ext>
                </a:extLst>
              </p:cNvPr>
              <p:cNvSpPr/>
              <p:nvPr/>
            </p:nvSpPr>
            <p:spPr>
              <a:xfrm>
                <a:off x="8164075" y="1041302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400" dirty="0"/>
                  <a:t>YHWH</a:t>
                </a:r>
              </a:p>
            </p:txBody>
          </p:sp>
          <p:sp>
            <p:nvSpPr>
              <p:cNvPr id="18" name="Elipse 17">
                <a:extLst>
                  <a:ext uri="{FF2B5EF4-FFF2-40B4-BE49-F238E27FC236}">
                    <a16:creationId xmlns:a16="http://schemas.microsoft.com/office/drawing/2014/main" id="{D5A199D4-4A9C-6E90-CB60-CDA755B5045C}"/>
                  </a:ext>
                </a:extLst>
              </p:cNvPr>
              <p:cNvSpPr/>
              <p:nvPr/>
            </p:nvSpPr>
            <p:spPr>
              <a:xfrm>
                <a:off x="9811166" y="3823415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HOLY SPIRIT</a:t>
                </a:r>
                <a:endParaRPr lang="es-MX" dirty="0"/>
              </a:p>
            </p:txBody>
          </p:sp>
          <p:sp>
            <p:nvSpPr>
              <p:cNvPr id="38" name="Rectángulo 37">
                <a:extLst>
                  <a:ext uri="{FF2B5EF4-FFF2-40B4-BE49-F238E27FC236}">
                    <a16:creationId xmlns:a16="http://schemas.microsoft.com/office/drawing/2014/main" id="{26FBDE5B-FCC7-23D6-621F-DF90D5C45F3D}"/>
                  </a:ext>
                </a:extLst>
              </p:cNvPr>
              <p:cNvSpPr/>
              <p:nvPr/>
            </p:nvSpPr>
            <p:spPr>
              <a:xfrm rot="3600000">
                <a:off x="7872066" y="2957613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94F8ACE7-FBD6-4252-D5EF-EEAF35118917}"/>
                  </a:ext>
                </a:extLst>
              </p:cNvPr>
              <p:cNvSpPr/>
              <p:nvPr/>
            </p:nvSpPr>
            <p:spPr>
              <a:xfrm>
                <a:off x="6612721" y="3821429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JESUS</a:t>
                </a:r>
                <a:endParaRPr lang="es-MX" dirty="0"/>
              </a:p>
            </p:txBody>
          </p:sp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28FCF65F-7EFD-0963-E7C4-73CDF193C266}"/>
                  </a:ext>
                </a:extLst>
              </p:cNvPr>
              <p:cNvSpPr/>
              <p:nvPr/>
            </p:nvSpPr>
            <p:spPr>
              <a:xfrm>
                <a:off x="8309389" y="2925718"/>
                <a:ext cx="1079031" cy="1079031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UNAMED</a:t>
                </a:r>
                <a:r>
                  <a:rPr lang="es-MX" dirty="0"/>
                  <a:t> GOD</a:t>
                </a:r>
                <a:endParaRPr lang="es-MX" sz="1200" dirty="0"/>
              </a:p>
            </p:txBody>
          </p:sp>
          <p:sp>
            <p:nvSpPr>
              <p:cNvPr id="39" name="CuadroTexto 38">
                <a:extLst>
                  <a:ext uri="{FF2B5EF4-FFF2-40B4-BE49-F238E27FC236}">
                    <a16:creationId xmlns:a16="http://schemas.microsoft.com/office/drawing/2014/main" id="{C83F311B-4C75-1E4E-0BB2-E6F204B69F8E}"/>
                  </a:ext>
                </a:extLst>
              </p:cNvPr>
              <p:cNvSpPr txBox="1"/>
              <p:nvPr/>
            </p:nvSpPr>
            <p:spPr>
              <a:xfrm>
                <a:off x="8614125" y="2412034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A31A7B6C-5294-E08B-6BF0-086E5DFB5327}"/>
                  </a:ext>
                </a:extLst>
              </p:cNvPr>
              <p:cNvSpPr txBox="1"/>
              <p:nvPr/>
            </p:nvSpPr>
            <p:spPr>
              <a:xfrm>
                <a:off x="8411630" y="4264951"/>
                <a:ext cx="10265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  <p:sp>
            <p:nvSpPr>
              <p:cNvPr id="41" name="CuadroTexto 40">
                <a:extLst>
                  <a:ext uri="{FF2B5EF4-FFF2-40B4-BE49-F238E27FC236}">
                    <a16:creationId xmlns:a16="http://schemas.microsoft.com/office/drawing/2014/main" id="{EE8CA7A4-AC3A-BE8C-B7F0-8F43E5A5D107}"/>
                  </a:ext>
                </a:extLst>
              </p:cNvPr>
              <p:cNvSpPr txBox="1"/>
              <p:nvPr/>
            </p:nvSpPr>
            <p:spPr>
              <a:xfrm>
                <a:off x="9344448" y="3781263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39F96AB7-06EE-791B-C4F1-3C7DC1CFDE9D}"/>
                  </a:ext>
                </a:extLst>
              </p:cNvPr>
              <p:cNvSpPr txBox="1"/>
              <p:nvPr/>
            </p:nvSpPr>
            <p:spPr>
              <a:xfrm>
                <a:off x="7909534" y="3757137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DD774C92-B897-4FD6-690B-50C4AA96D84D}"/>
                  </a:ext>
                </a:extLst>
              </p:cNvPr>
              <p:cNvSpPr txBox="1"/>
              <p:nvPr/>
            </p:nvSpPr>
            <p:spPr>
              <a:xfrm rot="3486268">
                <a:off x="9064806" y="2925689"/>
                <a:ext cx="10265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AE65DB74-981A-01C1-783F-AF86BF194D8B}"/>
                  </a:ext>
                </a:extLst>
              </p:cNvPr>
              <p:cNvSpPr txBox="1"/>
              <p:nvPr/>
            </p:nvSpPr>
            <p:spPr>
              <a:xfrm rot="18000000">
                <a:off x="7590881" y="2812495"/>
                <a:ext cx="10345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</p:grpSp>
        <p:sp>
          <p:nvSpPr>
            <p:cNvPr id="48" name="Rectángulo 47">
              <a:extLst>
                <a:ext uri="{FF2B5EF4-FFF2-40B4-BE49-F238E27FC236}">
                  <a16:creationId xmlns:a16="http://schemas.microsoft.com/office/drawing/2014/main" id="{F12229FD-2162-61CC-FDD2-797264D32F24}"/>
                </a:ext>
              </a:extLst>
            </p:cNvPr>
            <p:cNvSpPr/>
            <p:nvPr/>
          </p:nvSpPr>
          <p:spPr>
            <a:xfrm>
              <a:off x="6947175" y="155533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TRINITARIAN MODEL</a:t>
              </a: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2CB474E-ECF9-9E02-4805-32C8AC51AB5E}"/>
              </a:ext>
            </a:extLst>
          </p:cNvPr>
          <p:cNvSpPr txBox="1"/>
          <p:nvPr/>
        </p:nvSpPr>
        <p:spPr>
          <a:xfrm>
            <a:off x="1214106" y="2809730"/>
            <a:ext cx="4542504" cy="14773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However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though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person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Trinity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interrupting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joins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789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056E6FFA-138A-BF86-6D51-16CF3EE2DD21}"/>
              </a:ext>
            </a:extLst>
          </p:cNvPr>
          <p:cNvGrpSpPr/>
          <p:nvPr/>
        </p:nvGrpSpPr>
        <p:grpSpPr>
          <a:xfrm>
            <a:off x="6804422" y="794238"/>
            <a:ext cx="4650699" cy="5600726"/>
            <a:chOff x="312479" y="160617"/>
            <a:chExt cx="4444180" cy="6280488"/>
          </a:xfrm>
        </p:grpSpPr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FE1D0699-2D0C-8D26-34EC-6F7352F30596}"/>
                </a:ext>
              </a:extLst>
            </p:cNvPr>
            <p:cNvGrpSpPr/>
            <p:nvPr/>
          </p:nvGrpSpPr>
          <p:grpSpPr>
            <a:xfrm>
              <a:off x="1062948" y="1111044"/>
              <a:ext cx="2943246" cy="5330061"/>
              <a:chOff x="801329" y="383459"/>
              <a:chExt cx="3549445" cy="6118015"/>
            </a:xfrm>
          </p:grpSpPr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14495FDA-5C2C-B998-5BCE-37F27CB2FF72}"/>
                  </a:ext>
                </a:extLst>
              </p:cNvPr>
              <p:cNvSpPr/>
              <p:nvPr/>
            </p:nvSpPr>
            <p:spPr>
              <a:xfrm>
                <a:off x="1928967" y="270954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100" dirty="0"/>
                  <a:t>ELOHIM</a:t>
                </a:r>
                <a:endParaRPr lang="es-MX" dirty="0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81C82077-09FF-BA59-6C92-EEDAA082B45C}"/>
                  </a:ext>
                </a:extLst>
              </p:cNvPr>
              <p:cNvSpPr/>
              <p:nvPr/>
            </p:nvSpPr>
            <p:spPr>
              <a:xfrm>
                <a:off x="801329" y="517668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OF GOD</a:t>
                </a: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D6553119-964F-4587-4C84-8315F29F38E5}"/>
                  </a:ext>
                </a:extLst>
              </p:cNvPr>
              <p:cNvSpPr/>
              <p:nvPr/>
            </p:nvSpPr>
            <p:spPr>
              <a:xfrm>
                <a:off x="3052916" y="5203616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HOLY GHOST</a:t>
                </a:r>
                <a:endParaRPr lang="es-MX" sz="1400" dirty="0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DEC4426E-6548-E8A2-6AEF-ABA9DCBB6E92}"/>
                  </a:ext>
                </a:extLst>
              </p:cNvPr>
              <p:cNvSpPr/>
              <p:nvPr/>
            </p:nvSpPr>
            <p:spPr>
              <a:xfrm>
                <a:off x="1125795" y="383459"/>
                <a:ext cx="2900516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14" name="Flecha: a la derecha 13">
                <a:extLst>
                  <a:ext uri="{FF2B5EF4-FFF2-40B4-BE49-F238E27FC236}">
                    <a16:creationId xmlns:a16="http://schemas.microsoft.com/office/drawing/2014/main" id="{0A5D180E-249A-4953-C006-FE28FB35A212}"/>
                  </a:ext>
                </a:extLst>
              </p:cNvPr>
              <p:cNvSpPr/>
              <p:nvPr/>
            </p:nvSpPr>
            <p:spPr>
              <a:xfrm rot="5400000">
                <a:off x="1821099" y="1727115"/>
                <a:ext cx="1514817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6" name="Flecha: a la derecha 15">
                <a:extLst>
                  <a:ext uri="{FF2B5EF4-FFF2-40B4-BE49-F238E27FC236}">
                    <a16:creationId xmlns:a16="http://schemas.microsoft.com/office/drawing/2014/main" id="{028F1D99-4454-0904-BD4B-FF1EE6CE93D4}"/>
                  </a:ext>
                </a:extLst>
              </p:cNvPr>
              <p:cNvSpPr/>
              <p:nvPr/>
            </p:nvSpPr>
            <p:spPr>
              <a:xfrm rot="5400000">
                <a:off x="3543608" y="4410830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1" name="Flecha: a la derecha 20">
                <a:extLst>
                  <a:ext uri="{FF2B5EF4-FFF2-40B4-BE49-F238E27FC236}">
                    <a16:creationId xmlns:a16="http://schemas.microsoft.com/office/drawing/2014/main" id="{23348FF6-725B-5A8B-EAE7-28BFAE18CEBA}"/>
                  </a:ext>
                </a:extLst>
              </p:cNvPr>
              <p:cNvSpPr/>
              <p:nvPr/>
            </p:nvSpPr>
            <p:spPr>
              <a:xfrm rot="5400000">
                <a:off x="2177761" y="4136531"/>
                <a:ext cx="796578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2" name="Rectángulo 21">
                <a:extLst>
                  <a:ext uri="{FF2B5EF4-FFF2-40B4-BE49-F238E27FC236}">
                    <a16:creationId xmlns:a16="http://schemas.microsoft.com/office/drawing/2014/main" id="{327969E7-E9E9-F998-67C8-8B6F690C8D1B}"/>
                  </a:ext>
                </a:extLst>
              </p:cNvPr>
              <p:cNvSpPr/>
              <p:nvPr/>
            </p:nvSpPr>
            <p:spPr>
              <a:xfrm>
                <a:off x="1450258" y="1654384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23" name="Rectángulo 22">
                <a:extLst>
                  <a:ext uri="{FF2B5EF4-FFF2-40B4-BE49-F238E27FC236}">
                    <a16:creationId xmlns:a16="http://schemas.microsoft.com/office/drawing/2014/main" id="{134C3DAE-0BF2-08BB-417D-B776DD2112F3}"/>
                  </a:ext>
                </a:extLst>
              </p:cNvPr>
              <p:cNvSpPr/>
              <p:nvPr/>
            </p:nvSpPr>
            <p:spPr>
              <a:xfrm>
                <a:off x="1450259" y="4169363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24" name="Flecha: a la derecha 23">
                <a:extLst>
                  <a:ext uri="{FF2B5EF4-FFF2-40B4-BE49-F238E27FC236}">
                    <a16:creationId xmlns:a16="http://schemas.microsoft.com/office/drawing/2014/main" id="{56D80096-3337-8D63-0E5C-8248E2568770}"/>
                  </a:ext>
                </a:extLst>
              </p:cNvPr>
              <p:cNvSpPr/>
              <p:nvPr/>
            </p:nvSpPr>
            <p:spPr>
              <a:xfrm rot="5400000">
                <a:off x="643092" y="4410829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62E8830C-8D7A-F795-7046-6BADC0CD8622}"/>
                </a:ext>
              </a:extLst>
            </p:cNvPr>
            <p:cNvSpPr/>
            <p:nvPr/>
          </p:nvSpPr>
          <p:spPr>
            <a:xfrm>
              <a:off x="312479" y="160617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LDS TRITHEISM</a:t>
              </a:r>
            </a:p>
          </p:txBody>
        </p:sp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D1DA47E3-A211-44BA-7166-4FD723662A84}"/>
              </a:ext>
            </a:extLst>
          </p:cNvPr>
          <p:cNvSpPr txBox="1"/>
          <p:nvPr/>
        </p:nvSpPr>
        <p:spPr>
          <a:xfrm>
            <a:off x="1214106" y="2828790"/>
            <a:ext cx="4542504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LDS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Joseph Smith,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being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once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human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children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eternal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begining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he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matter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laws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universe.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creator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215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E25D9F42-8BD0-2A7E-35B5-A49FA416ACE9}"/>
              </a:ext>
            </a:extLst>
          </p:cNvPr>
          <p:cNvGrpSpPr/>
          <p:nvPr/>
        </p:nvGrpSpPr>
        <p:grpSpPr>
          <a:xfrm>
            <a:off x="878665" y="911265"/>
            <a:ext cx="4444180" cy="5035469"/>
            <a:chOff x="691853" y="1158854"/>
            <a:chExt cx="4444180" cy="5035469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18713EF2-6C2F-1E37-C5A6-C1696A521A89}"/>
                </a:ext>
              </a:extLst>
            </p:cNvPr>
            <p:cNvSpPr/>
            <p:nvPr/>
          </p:nvSpPr>
          <p:spPr>
            <a:xfrm>
              <a:off x="691853" y="1158855"/>
              <a:ext cx="4444180" cy="50354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2537A46B-0C70-FDDE-E872-69F7B04B3EAE}"/>
                </a:ext>
              </a:extLst>
            </p:cNvPr>
            <p:cNvGrpSpPr/>
            <p:nvPr/>
          </p:nvGrpSpPr>
          <p:grpSpPr>
            <a:xfrm>
              <a:off x="691853" y="1158854"/>
              <a:ext cx="4444180" cy="4852850"/>
              <a:chOff x="312479" y="160617"/>
              <a:chExt cx="4444180" cy="4852850"/>
            </a:xfrm>
          </p:grpSpPr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4CDEC562-B6B2-0A5F-4EF5-E5548D62CFCF}"/>
                  </a:ext>
                </a:extLst>
              </p:cNvPr>
              <p:cNvGrpSpPr/>
              <p:nvPr/>
            </p:nvGrpSpPr>
            <p:grpSpPr>
              <a:xfrm>
                <a:off x="904543" y="1362319"/>
                <a:ext cx="3260052" cy="3651148"/>
                <a:chOff x="634179" y="1385425"/>
                <a:chExt cx="3260052" cy="3651148"/>
              </a:xfrm>
            </p:grpSpPr>
            <p:sp>
              <p:nvSpPr>
                <p:cNvPr id="2" name="Elipse 1">
                  <a:extLst>
                    <a:ext uri="{FF2B5EF4-FFF2-40B4-BE49-F238E27FC236}">
                      <a16:creationId xmlns:a16="http://schemas.microsoft.com/office/drawing/2014/main" id="{C6986AA2-ED06-5901-5F52-19CC54CB20F9}"/>
                    </a:ext>
                  </a:extLst>
                </p:cNvPr>
                <p:cNvSpPr/>
                <p:nvPr/>
              </p:nvSpPr>
              <p:spPr>
                <a:xfrm>
                  <a:off x="634179" y="1821426"/>
                  <a:ext cx="3260052" cy="3215147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s-MX" dirty="0"/>
                </a:p>
              </p:txBody>
            </p:sp>
            <p:sp>
              <p:nvSpPr>
                <p:cNvPr id="5" name="CuadroTexto 4">
                  <a:extLst>
                    <a:ext uri="{FF2B5EF4-FFF2-40B4-BE49-F238E27FC236}">
                      <a16:creationId xmlns:a16="http://schemas.microsoft.com/office/drawing/2014/main" id="{0C51FEB1-279B-7609-FCC1-3F109400ED95}"/>
                    </a:ext>
                  </a:extLst>
                </p:cNvPr>
                <p:cNvSpPr txBox="1"/>
                <p:nvPr/>
              </p:nvSpPr>
              <p:spPr>
                <a:xfrm>
                  <a:off x="1319077" y="1385425"/>
                  <a:ext cx="18902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s-MX" dirty="0"/>
                    <a:t>UN-NAMED GOD</a:t>
                  </a:r>
                </a:p>
              </p:txBody>
            </p:sp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265DC6FB-C3FC-C606-68C1-989D5350E41B}"/>
                    </a:ext>
                  </a:extLst>
                </p:cNvPr>
                <p:cNvSpPr txBox="1"/>
                <p:nvPr/>
              </p:nvSpPr>
              <p:spPr>
                <a:xfrm>
                  <a:off x="1074086" y="1885940"/>
                  <a:ext cx="230454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MX" dirty="0"/>
                    <a:t>FATHER</a:t>
                  </a:r>
                </a:p>
                <a:p>
                  <a:pPr algn="ctr"/>
                  <a:r>
                    <a:rPr lang="es-MX" dirty="0"/>
                    <a:t>“ELOHIM”</a:t>
                  </a:r>
                </a:p>
              </p:txBody>
            </p:sp>
            <p:sp>
              <p:nvSpPr>
                <p:cNvPr id="13" name="Elipse 12">
                  <a:extLst>
                    <a:ext uri="{FF2B5EF4-FFF2-40B4-BE49-F238E27FC236}">
                      <a16:creationId xmlns:a16="http://schemas.microsoft.com/office/drawing/2014/main" id="{46AA5A3F-03D4-A485-0369-0D8EFF3D02D8}"/>
                    </a:ext>
                  </a:extLst>
                </p:cNvPr>
                <p:cNvSpPr/>
                <p:nvPr/>
              </p:nvSpPr>
              <p:spPr>
                <a:xfrm>
                  <a:off x="2375271" y="2705785"/>
                  <a:ext cx="1273923" cy="1256376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sz="1400" dirty="0"/>
                    <a:t>HOLY GHOST</a:t>
                  </a:r>
                  <a:endParaRPr lang="es-MX" dirty="0"/>
                </a:p>
              </p:txBody>
            </p:sp>
            <p:sp>
              <p:nvSpPr>
                <p:cNvPr id="15" name="Elipse 14">
                  <a:extLst>
                    <a:ext uri="{FF2B5EF4-FFF2-40B4-BE49-F238E27FC236}">
                      <a16:creationId xmlns:a16="http://schemas.microsoft.com/office/drawing/2014/main" id="{8B87F2E3-8E10-8424-2855-BEE8B2F8A6D0}"/>
                    </a:ext>
                  </a:extLst>
                </p:cNvPr>
                <p:cNvSpPr/>
                <p:nvPr/>
              </p:nvSpPr>
              <p:spPr>
                <a:xfrm>
                  <a:off x="856311" y="2705785"/>
                  <a:ext cx="1273923" cy="1256376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sz="1400" dirty="0"/>
                    <a:t>SON OF GOD</a:t>
                  </a:r>
                  <a:endParaRPr lang="es-MX" dirty="0"/>
                </a:p>
              </p:txBody>
            </p:sp>
          </p:grpSp>
          <p:sp>
            <p:nvSpPr>
              <p:cNvPr id="3" name="Rectángulo 2">
                <a:extLst>
                  <a:ext uri="{FF2B5EF4-FFF2-40B4-BE49-F238E27FC236}">
                    <a16:creationId xmlns:a16="http://schemas.microsoft.com/office/drawing/2014/main" id="{0901557B-F64E-12EF-42AD-B174E38E8875}"/>
                  </a:ext>
                </a:extLst>
              </p:cNvPr>
              <p:cNvSpPr/>
              <p:nvPr/>
            </p:nvSpPr>
            <p:spPr>
              <a:xfrm>
                <a:off x="312479" y="160617"/>
                <a:ext cx="4444180" cy="84106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LDS TRITHEISM</a:t>
                </a:r>
              </a:p>
            </p:txBody>
          </p:sp>
        </p:grpSp>
      </p:grp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98AB6DF-9A30-21C2-A1FE-6706E307E200}"/>
              </a:ext>
            </a:extLst>
          </p:cNvPr>
          <p:cNvSpPr txBox="1"/>
          <p:nvPr/>
        </p:nvSpPr>
        <p:spPr>
          <a:xfrm>
            <a:off x="6317242" y="2828835"/>
            <a:ext cx="4542504" cy="203132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became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followed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god’s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commandments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angels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souls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Jesus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Satan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brothers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both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up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mayor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God’s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eternal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AEAA3749-724B-E325-9807-F28266275B6E}"/>
              </a:ext>
            </a:extLst>
          </p:cNvPr>
          <p:cNvSpPr/>
          <p:nvPr/>
        </p:nvSpPr>
        <p:spPr>
          <a:xfrm>
            <a:off x="2504803" y="4570781"/>
            <a:ext cx="1116207" cy="11011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400" dirty="0"/>
              <a:t>SATAN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241367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1261</Words>
  <Application>Microsoft Office PowerPoint</Application>
  <PresentationFormat>Panorámica</PresentationFormat>
  <Paragraphs>98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Aptos</vt:lpstr>
      <vt:lpstr>Aptos Display</vt:lpstr>
      <vt:lpstr>Arial</vt:lpstr>
      <vt:lpstr>Cambria</vt:lpstr>
      <vt:lpstr>Times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Zerati 355</dc:creator>
  <cp:lastModifiedBy>Zerati 355</cp:lastModifiedBy>
  <cp:revision>10</cp:revision>
  <dcterms:created xsi:type="dcterms:W3CDTF">2024-10-01T18:43:06Z</dcterms:created>
  <dcterms:modified xsi:type="dcterms:W3CDTF">2024-10-17T04:45:01Z</dcterms:modified>
</cp:coreProperties>
</file>

<file path=docProps/thumbnail.jpeg>
</file>